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8.xml" ContentType="application/vnd.openxmlformats-officedocument.presentationml.tags+xml"/>
  <Override PartName="/ppt/notesSlides/notesSlide5.xml" ContentType="application/vnd.openxmlformats-officedocument.presentationml.notesSlide+xml"/>
  <Override PartName="/ppt/tags/tag19.xml" ContentType="application/vnd.openxmlformats-officedocument.presentationml.tags+xml"/>
  <Override PartName="/ppt/notesSlides/notesSlide6.xml" ContentType="application/vnd.openxmlformats-officedocument.presentationml.notesSlide+xml"/>
  <Override PartName="/ppt/tags/tag20.xml" ContentType="application/vnd.openxmlformats-officedocument.presentationml.tags+xml"/>
  <Override PartName="/ppt/notesSlides/notesSlide7.xml" ContentType="application/vnd.openxmlformats-officedocument.presentationml.notesSlide+xml"/>
  <Override PartName="/ppt/tags/tag21.xml" ContentType="application/vnd.openxmlformats-officedocument.presentationml.tags+xml"/>
  <Override PartName="/ppt/notesSlides/notesSlide8.xml" ContentType="application/vnd.openxmlformats-officedocument.presentationml.notesSlide+xml"/>
  <Override PartName="/ppt/tags/tag22.xml" ContentType="application/vnd.openxmlformats-officedocument.presentationml.tags+xml"/>
  <Override PartName="/ppt/notesSlides/notesSlide9.xml" ContentType="application/vnd.openxmlformats-officedocument.presentationml.notesSlide+xml"/>
  <Override PartName="/ppt/tags/tag23.xml" ContentType="application/vnd.openxmlformats-officedocument.presentationml.tags+xml"/>
  <Override PartName="/ppt/notesSlides/notesSlide10.xml" ContentType="application/vnd.openxmlformats-officedocument.presentationml.notesSlide+xml"/>
  <Override PartName="/ppt/tags/tag24.xml" ContentType="application/vnd.openxmlformats-officedocument.presentationml.tags+xml"/>
  <Override PartName="/ppt/notesSlides/notesSlide11.xml" ContentType="application/vnd.openxmlformats-officedocument.presentationml.notesSlide+xml"/>
  <Override PartName="/ppt/tags/tag25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26.xml" ContentType="application/vnd.openxmlformats-officedocument.presentationml.tags+xml"/>
  <Override PartName="/ppt/notesSlides/notesSlide15.xml" ContentType="application/vnd.openxmlformats-officedocument.presentationml.notesSlide+xml"/>
  <Override PartName="/ppt/tags/tag27.xml" ContentType="application/vnd.openxmlformats-officedocument.presentationml.tags+xml"/>
  <Override PartName="/ppt/notesSlides/notesSlide16.xml" ContentType="application/vnd.openxmlformats-officedocument.presentationml.notesSlide+xml"/>
  <Override PartName="/ppt/tags/tag28.xml" ContentType="application/vnd.openxmlformats-officedocument.presentationml.tags+xml"/>
  <Override PartName="/ppt/notesSlides/notesSlide17.xml" ContentType="application/vnd.openxmlformats-officedocument.presentationml.notesSlide+xml"/>
  <Override PartName="/ppt/tags/tag29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20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65.xml" ContentType="application/vnd.openxmlformats-officedocument.presentationml.tags+xml"/>
  <Override PartName="/ppt/notesSlides/notesSlide23.xml" ContentType="application/vnd.openxmlformats-officedocument.presentationml.notesSlide+xml"/>
  <Override PartName="/ppt/tags/tag66.xml" ContentType="application/vnd.openxmlformats-officedocument.presentationml.tags+xml"/>
  <Override PartName="/ppt/notesSlides/notesSlide24.xml" ContentType="application/vnd.openxmlformats-officedocument.presentationml.notesSlide+xml"/>
  <Override PartName="/ppt/tags/tag67.xml" ContentType="application/vnd.openxmlformats-officedocument.presentationml.tags+xml"/>
  <Override PartName="/ppt/notesSlides/notesSlide25.xml" ContentType="application/vnd.openxmlformats-officedocument.presentationml.notesSlide+xml"/>
  <Override PartName="/ppt/tags/tag68.xml" ContentType="application/vnd.openxmlformats-officedocument.presentationml.tags+xml"/>
  <Override PartName="/ppt/notesSlides/notesSlide26.xml" ContentType="application/vnd.openxmlformats-officedocument.presentationml.notesSlide+xml"/>
  <Override PartName="/ppt/tags/tag69.xml" ContentType="application/vnd.openxmlformats-officedocument.presentationml.tags+xml"/>
  <Override PartName="/ppt/notesSlides/notesSlide27.xml" ContentType="application/vnd.openxmlformats-officedocument.presentationml.notesSlide+xml"/>
  <Override PartName="/ppt/tags/tag70.xml" ContentType="application/vnd.openxmlformats-officedocument.presentationml.tags+xml"/>
  <Override PartName="/ppt/notesSlides/notesSlide28.xml" ContentType="application/vnd.openxmlformats-officedocument.presentationml.notesSlide+xml"/>
  <Override PartName="/ppt/tags/tag71.xml" ContentType="application/vnd.openxmlformats-officedocument.presentationml.tags+xml"/>
  <Override PartName="/ppt/notesSlides/notesSlide29.xml" ContentType="application/vnd.openxmlformats-officedocument.presentationml.notesSlide+xml"/>
  <Override PartName="/ppt/tags/tag72.xml" ContentType="application/vnd.openxmlformats-officedocument.presentationml.tags+xml"/>
  <Override PartName="/ppt/notesSlides/notesSlide30.xml" ContentType="application/vnd.openxmlformats-officedocument.presentationml.notesSlide+xml"/>
  <Override PartName="/ppt/tags/tag73.xml" ContentType="application/vnd.openxmlformats-officedocument.presentationml.tags+xml"/>
  <Override PartName="/ppt/notesSlides/notesSlide31.xml" ContentType="application/vnd.openxmlformats-officedocument.presentationml.notesSlide+xml"/>
  <Override PartName="/ppt/tags/tag74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75.xml" ContentType="application/vnd.openxmlformats-officedocument.presentationml.tags+xml"/>
  <Override PartName="/ppt/notesSlides/notesSlide34.xml" ContentType="application/vnd.openxmlformats-officedocument.presentationml.notesSlide+xml"/>
  <Override PartName="/ppt/tags/tag76.xml" ContentType="application/vnd.openxmlformats-officedocument.presentationml.tags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6"/>
  </p:notesMasterIdLst>
  <p:handoutMasterIdLst>
    <p:handoutMasterId r:id="rId77"/>
  </p:handoutMasterIdLst>
  <p:sldIdLst>
    <p:sldId id="256" r:id="rId2"/>
    <p:sldId id="1433" r:id="rId3"/>
    <p:sldId id="267" r:id="rId4"/>
    <p:sldId id="272" r:id="rId5"/>
    <p:sldId id="1434" r:id="rId6"/>
    <p:sldId id="1228" r:id="rId7"/>
    <p:sldId id="1316" r:id="rId8"/>
    <p:sldId id="1317" r:id="rId9"/>
    <p:sldId id="1293" r:id="rId10"/>
    <p:sldId id="1292" r:id="rId11"/>
    <p:sldId id="1285" r:id="rId12"/>
    <p:sldId id="1286" r:id="rId13"/>
    <p:sldId id="1287" r:id="rId14"/>
    <p:sldId id="1318" r:id="rId15"/>
    <p:sldId id="1319" r:id="rId16"/>
    <p:sldId id="1294" r:id="rId17"/>
    <p:sldId id="1295" r:id="rId18"/>
    <p:sldId id="1320" r:id="rId19"/>
    <p:sldId id="1321" r:id="rId20"/>
    <p:sldId id="1322" r:id="rId21"/>
    <p:sldId id="1271" r:id="rId22"/>
    <p:sldId id="1272" r:id="rId23"/>
    <p:sldId id="1273" r:id="rId24"/>
    <p:sldId id="1274" r:id="rId25"/>
    <p:sldId id="1298" r:id="rId26"/>
    <p:sldId id="1299" r:id="rId27"/>
    <p:sldId id="1300" r:id="rId28"/>
    <p:sldId id="1301" r:id="rId29"/>
    <p:sldId id="1302" r:id="rId30"/>
    <p:sldId id="1303" r:id="rId31"/>
    <p:sldId id="1304" r:id="rId32"/>
    <p:sldId id="1305" r:id="rId33"/>
    <p:sldId id="1306" r:id="rId34"/>
    <p:sldId id="1230" r:id="rId35"/>
    <p:sldId id="1212" r:id="rId36"/>
    <p:sldId id="1233" r:id="rId37"/>
    <p:sldId id="1307" r:id="rId38"/>
    <p:sldId id="1234" r:id="rId39"/>
    <p:sldId id="1235" r:id="rId40"/>
    <p:sldId id="1236" r:id="rId41"/>
    <p:sldId id="1237" r:id="rId42"/>
    <p:sldId id="1238" r:id="rId43"/>
    <p:sldId id="1239" r:id="rId44"/>
    <p:sldId id="1241" r:id="rId45"/>
    <p:sldId id="1232" r:id="rId46"/>
    <p:sldId id="1242" r:id="rId47"/>
    <p:sldId id="1244" r:id="rId48"/>
    <p:sldId id="1243" r:id="rId49"/>
    <p:sldId id="1245" r:id="rId50"/>
    <p:sldId id="1246" r:id="rId51"/>
    <p:sldId id="1288" r:id="rId52"/>
    <p:sldId id="1289" r:id="rId53"/>
    <p:sldId id="1275" r:id="rId54"/>
    <p:sldId id="1276" r:id="rId55"/>
    <p:sldId id="1277" r:id="rId56"/>
    <p:sldId id="1278" r:id="rId57"/>
    <p:sldId id="1414" r:id="rId58"/>
    <p:sldId id="1415" r:id="rId59"/>
    <p:sldId id="1416" r:id="rId60"/>
    <p:sldId id="1401" r:id="rId61"/>
    <p:sldId id="1402" r:id="rId62"/>
    <p:sldId id="1403" r:id="rId63"/>
    <p:sldId id="1404" r:id="rId64"/>
    <p:sldId id="1405" r:id="rId65"/>
    <p:sldId id="1406" r:id="rId66"/>
    <p:sldId id="1407" r:id="rId67"/>
    <p:sldId id="1408" r:id="rId68"/>
    <p:sldId id="1409" r:id="rId69"/>
    <p:sldId id="1410" r:id="rId70"/>
    <p:sldId id="1411" r:id="rId71"/>
    <p:sldId id="1412" r:id="rId72"/>
    <p:sldId id="1413" r:id="rId73"/>
    <p:sldId id="1327" r:id="rId74"/>
    <p:sldId id="1432" r:id="rId75"/>
  </p:sldIdLst>
  <p:sldSz cx="12192000" cy="6858000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912" autoAdjust="0"/>
    <p:restoredTop sz="82136" autoAdjust="0"/>
  </p:normalViewPr>
  <p:slideViewPr>
    <p:cSldViewPr snapToGrid="0" snapToObjects="1">
      <p:cViewPr>
        <p:scale>
          <a:sx n="60" d="100"/>
          <a:sy n="60" d="100"/>
        </p:scale>
        <p:origin x="-180" y="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2019/12/16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4175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2019/12/16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314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smtClean="0"/>
          </a:p>
        </p:txBody>
      </p:sp>
      <p:sp>
        <p:nvSpPr>
          <p:cNvPr id="1280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4264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84264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84264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84264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84264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84264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84264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84264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84264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10EE066-024B-4D3F-9312-C086A35D4A54}" type="slidenum">
              <a:rPr lang="zh-CN" altLang="en-US" sz="1100" smtClean="0">
                <a:solidFill>
                  <a:srgbClr val="000000"/>
                </a:solidFill>
                <a:ea typeface="微软雅黑" panose="020B0503020204020204" charset="-122"/>
              </a:rPr>
              <a:t>2</a:t>
            </a:fld>
            <a:endParaRPr lang="zh-CN" altLang="en-US" sz="1100" smtClean="0">
              <a:solidFill>
                <a:srgbClr val="000000"/>
              </a:solidFill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7A53FA1B-AC57-414E-A6A6-D79E06144809}" type="slidenum">
              <a:rPr lang="zh-CN" altLang="en-US" smtClean="0">
                <a:solidFill>
                  <a:prstClr val="black"/>
                </a:solidFill>
                <a:latin typeface="Calibri" panose="020F0502020204030204" charset="0"/>
              </a:rPr>
              <a:t>4</a:t>
            </a:fld>
            <a:endParaRPr lang="en-US" altLang="zh-CN" smtClean="0">
              <a:solidFill>
                <a:prstClr val="black"/>
              </a:solidFill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2" Type="http://schemas.openxmlformats.org/officeDocument/2006/relationships/tags" Target="../tags/tag5.xml"/><Relationship Id="rId16" Type="http://schemas.openxmlformats.org/officeDocument/2006/relationships/notesSlide" Target="../notesSlides/notesSlide3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5" Type="http://schemas.openxmlformats.org/officeDocument/2006/relationships/tags" Target="../tags/tag8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13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tags" Target="../tags/tag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6.xml"/><Relationship Id="rId4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8.xml"/><Relationship Id="rId4" Type="http://schemas.openxmlformats.org/officeDocument/2006/relationships/image" Target="../media/image1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0.xml"/><Relationship Id="rId4" Type="http://schemas.openxmlformats.org/officeDocument/2006/relationships/image" Target="../media/image1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2.xml"/><Relationship Id="rId4" Type="http://schemas.openxmlformats.org/officeDocument/2006/relationships/image" Target="../media/image1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5.xml"/><Relationship Id="rId4" Type="http://schemas.openxmlformats.org/officeDocument/2006/relationships/image" Target="../media/image1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0" name="标题 1"/>
          <p:cNvSpPr>
            <a:spLocks noGrp="1"/>
          </p:cNvSpPr>
          <p:nvPr>
            <p:ph type="ctrTitle"/>
          </p:nvPr>
        </p:nvSpPr>
        <p:spPr>
          <a:xfrm>
            <a:off x="1447800" y="3833813"/>
            <a:ext cx="7151688" cy="989012"/>
          </a:xfrm>
        </p:spPr>
        <p:txBody>
          <a:bodyPr vert="horz" wrap="square" lIns="91440" tIns="45720" rIns="91440" bIns="45720" anchor="b"/>
          <a:lstStyle/>
          <a:p>
            <a:pPr algn="l" defTabSz="914400">
              <a:buNone/>
            </a:pPr>
            <a:r>
              <a:rPr lang="zh-CN" altLang="en-US" sz="4800" kern="1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数据库系统原理</a:t>
            </a:r>
            <a:endParaRPr lang="zh-CN" altLang="en-US" sz="4800" kern="1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51" name="副标题 2"/>
          <p:cNvSpPr>
            <a:spLocks noGrp="1"/>
          </p:cNvSpPr>
          <p:nvPr>
            <p:ph type="subTitle" idx="1"/>
          </p:nvPr>
        </p:nvSpPr>
        <p:spPr>
          <a:xfrm>
            <a:off x="1392555" y="5180330"/>
            <a:ext cx="4891088" cy="487363"/>
          </a:xfrm>
        </p:spPr>
        <p:txBody>
          <a:bodyPr vert="horz" wrap="square" lIns="91440" tIns="45720" rIns="91440" bIns="45720" anchor="t"/>
          <a:lstStyle/>
          <a:p>
            <a:pPr algn="l" defTabSz="914400"/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 kern="1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92238" y="3429000"/>
            <a:ext cx="1374775" cy="5461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3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025" y="3554413"/>
            <a:ext cx="1206500" cy="295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矩形 8"/>
          <p:cNvSpPr/>
          <p:nvPr/>
        </p:nvSpPr>
        <p:spPr>
          <a:xfrm>
            <a:off x="1392238" y="4159250"/>
            <a:ext cx="55563" cy="10207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副标题 2"/>
          <p:cNvSpPr txBox="1"/>
          <p:nvPr/>
        </p:nvSpPr>
        <p:spPr>
          <a:xfrm>
            <a:off x="1465263" y="6129338"/>
            <a:ext cx="4891088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None/>
            </a:pPr>
            <a:r>
              <a:rPr lang="zh-CN" altLang="en-US" sz="16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</a:rPr>
              <a:t>学习是一种信仰！ </a:t>
            </a:r>
            <a:r>
              <a:rPr lang="en-US" altLang="zh-CN" sz="16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</a:rPr>
              <a:t>IN</a:t>
            </a:r>
            <a:r>
              <a:rPr lang="zh-CN" altLang="en-US" sz="16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</a:rPr>
              <a:t>LEARING</a:t>
            </a:r>
            <a:r>
              <a:rPr lang="zh-CN" altLang="en-US" sz="16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</a:rPr>
              <a:t>WE</a:t>
            </a:r>
            <a:r>
              <a:rPr lang="zh-CN" altLang="en-US" sz="16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</a:rPr>
              <a:t>TRUST</a:t>
            </a:r>
            <a:endParaRPr lang="zh-CN" altLang="en-US" sz="1600">
              <a:solidFill>
                <a:srgbClr val="A6A6A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事务的概念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1828729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事务的特征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3657458"/>
              <a:ext cx="563526" cy="197949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并发操作问题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5654675"/>
              <a:ext cx="563526" cy="1203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封锁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0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事务与并发控制</a:t>
            </a:r>
          </a:p>
        </p:txBody>
      </p:sp>
      <p:sp>
        <p:nvSpPr>
          <p:cNvPr id="11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封锁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5025" y="2138093"/>
            <a:ext cx="10002190" cy="2464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封锁的粒度</a:t>
            </a:r>
            <a:endParaRPr lang="en-US" altLang="zh-CN" sz="2800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700"/>
              </a:lnSpc>
            </a:pP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我们通常以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粒度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来描述封锁的数据单元的大小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DBMS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可以决定不同粒度的锁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粒度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越细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，并发性就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越大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，但软件复杂性和系统开销也就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越大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4" name="肘形连接符 13"/>
          <p:cNvCxnSpPr>
            <a:stCxn id="17" idx="1"/>
            <a:endCxn id="13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8" idx="1"/>
            <a:endCxn id="13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9" idx="1"/>
            <a:endCxn id="13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2" name="肘形连接符 21"/>
          <p:cNvCxnSpPr>
            <a:stCxn id="13" idx="3"/>
            <a:endCxn id="20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13" idx="3"/>
            <a:endCxn id="21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76115" y="174153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6.4.4.3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封锁的粒度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事务的概念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1828729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事务的特征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3657458"/>
              <a:ext cx="563526" cy="197949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并发操作问题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5654675"/>
              <a:ext cx="563526" cy="1203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封锁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0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事务与并发控制</a:t>
            </a:r>
          </a:p>
        </p:txBody>
      </p:sp>
      <p:sp>
        <p:nvSpPr>
          <p:cNvPr id="11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封锁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（简答）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5024" y="2138093"/>
            <a:ext cx="10452631" cy="3888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封锁的级别</a:t>
            </a:r>
            <a:endParaRPr lang="en-US" altLang="zh-CN" sz="2800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700"/>
              </a:lnSpc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封锁的级别又称为一致性级别或隔离度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700"/>
              </a:lnSpc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级封锁：不重写其他非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级封锁事务的未提交的更新数据。（实用价值低）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级封锁：不允许重写未提交的更新数据。防止了丢失更新的发生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级封锁：既不重写也不读未提交的更新数据（防止了读脏数据）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级封锁：不读未提交的更新数据，不写任何（包括读操作）未提交数据。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4" name="肘形连接符 13"/>
          <p:cNvCxnSpPr>
            <a:stCxn id="17" idx="1"/>
            <a:endCxn id="13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8" idx="1"/>
            <a:endCxn id="13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9" idx="1"/>
            <a:endCxn id="13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2" name="肘形连接符 21"/>
          <p:cNvCxnSpPr>
            <a:stCxn id="13" idx="3"/>
            <a:endCxn id="20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13" idx="3"/>
            <a:endCxn id="21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76115" y="174153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6.4.4.4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封锁的级别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事务的概念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1828729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事务的特征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3657458"/>
              <a:ext cx="563526" cy="197949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并发操作问题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5654675"/>
              <a:ext cx="563526" cy="1203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封锁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0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事务与并发控制</a:t>
            </a:r>
          </a:p>
        </p:txBody>
      </p:sp>
      <p:sp>
        <p:nvSpPr>
          <p:cNvPr id="11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封锁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5024" y="2138093"/>
            <a:ext cx="10452631" cy="3413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8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死锁和活锁</a:t>
            </a:r>
            <a:endParaRPr lang="en-US" altLang="zh-CN" sz="28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endParaRPr lang="en-US" altLang="zh-CN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活锁</a:t>
            </a: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——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先来先服务</a:t>
            </a: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endParaRPr lang="en-US" altLang="zh-CN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死锁</a:t>
            </a: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——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预防</a:t>
            </a: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endParaRPr lang="en-US" altLang="zh-CN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285" y="4136920"/>
            <a:ext cx="5904900" cy="2119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995" y="1711338"/>
            <a:ext cx="6968208" cy="2490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矩形 12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4" name="肘形连接符 13"/>
          <p:cNvCxnSpPr>
            <a:stCxn id="17" idx="1"/>
            <a:endCxn id="13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8" idx="1"/>
            <a:endCxn id="13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9" idx="1"/>
            <a:endCxn id="13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2" name="肘形连接符 21"/>
          <p:cNvCxnSpPr>
            <a:stCxn id="13" idx="3"/>
            <a:endCxn id="20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13" idx="3"/>
            <a:endCxn id="21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76115" y="174153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6.4.4.5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活锁与死锁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事务的概念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1828729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事务的特征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3657458"/>
              <a:ext cx="563526" cy="197949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并发操作问题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5654675"/>
              <a:ext cx="563526" cy="1203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封锁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0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事务与并发控制</a:t>
            </a:r>
          </a:p>
        </p:txBody>
      </p:sp>
      <p:sp>
        <p:nvSpPr>
          <p:cNvPr id="11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封锁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（简答）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5024" y="2138093"/>
            <a:ext cx="10452631" cy="5311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死锁和活锁</a:t>
            </a:r>
            <a:endParaRPr lang="en-US" altLang="zh-CN" sz="2800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700"/>
              </a:lnSpc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活锁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先来先服务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700"/>
              </a:lnSpc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死锁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预防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）一次性锁请求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）锁请求排序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）序列化处理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）资源剥夺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700"/>
              </a:lnSpc>
            </a:pP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700"/>
              </a:lnSpc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4" name="肘形连接符 13"/>
          <p:cNvCxnSpPr>
            <a:stCxn id="17" idx="1"/>
            <a:endCxn id="13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8" idx="1"/>
            <a:endCxn id="13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9" idx="1"/>
            <a:endCxn id="13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2" name="肘形连接符 21"/>
          <p:cNvCxnSpPr>
            <a:stCxn id="13" idx="3"/>
            <a:endCxn id="20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13" idx="3"/>
            <a:endCxn id="21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76115" y="174153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6.4.4.5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活锁与死锁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事务的概念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1828729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事务的特征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3657458"/>
              <a:ext cx="563526" cy="197949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并发操作问题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5654675"/>
              <a:ext cx="563526" cy="1203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封锁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534886" y="1469571"/>
            <a:ext cx="76091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解决活锁问题的一种最简单的办法是</a:t>
            </a:r>
            <a:r>
              <a:rPr lang="zh-CN" altLang="en-US" sz="2400" dirty="0" smtClean="0"/>
              <a:t>（）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A:</a:t>
            </a:r>
            <a:r>
              <a:rPr lang="zh-CN" altLang="en-US" sz="2400" dirty="0"/>
              <a:t>一次性锁请求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B:“</a:t>
            </a:r>
            <a:r>
              <a:rPr lang="zh-CN" altLang="en-US" sz="2400" dirty="0"/>
              <a:t>先来先服务”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C:</a:t>
            </a:r>
            <a:r>
              <a:rPr lang="zh-CN" altLang="en-US" sz="2400" dirty="0"/>
              <a:t>锁请求排序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D:</a:t>
            </a:r>
            <a:r>
              <a:rPr lang="zh-CN" altLang="en-US" sz="2400" dirty="0"/>
              <a:t>序列化处理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事务的概念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1828729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事务的特征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3657458"/>
              <a:ext cx="563526" cy="197949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并发操作问题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5654675"/>
              <a:ext cx="563526" cy="1203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封锁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534886" y="1469571"/>
            <a:ext cx="76091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解决活锁问题的一种最简单的办法是</a:t>
            </a:r>
            <a:r>
              <a:rPr lang="zh-CN" altLang="en-US" sz="2400" dirty="0" smtClean="0"/>
              <a:t>（）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A:</a:t>
            </a:r>
            <a:r>
              <a:rPr lang="zh-CN" altLang="en-US" sz="2400" dirty="0"/>
              <a:t>一次性锁请求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B:“</a:t>
            </a:r>
            <a:r>
              <a:rPr lang="zh-CN" altLang="en-US" sz="2400" dirty="0">
                <a:solidFill>
                  <a:srgbClr val="FF0000"/>
                </a:solidFill>
              </a:rPr>
              <a:t>先来先服务”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C:</a:t>
            </a:r>
            <a:r>
              <a:rPr lang="zh-CN" altLang="en-US" sz="2400" dirty="0"/>
              <a:t>锁请求排序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D:</a:t>
            </a:r>
            <a:r>
              <a:rPr lang="zh-CN" altLang="en-US" sz="2400" dirty="0"/>
              <a:t>序列化处理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事务的概念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1828729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事务的特征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3657458"/>
              <a:ext cx="563526" cy="197949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并发操作问题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5654675"/>
              <a:ext cx="563526" cy="1203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封锁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0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事务与并发控制</a:t>
            </a:r>
          </a:p>
        </p:txBody>
      </p:sp>
      <p:sp>
        <p:nvSpPr>
          <p:cNvPr id="11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封锁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5024" y="2138093"/>
            <a:ext cx="10452631" cy="3413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8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可串行性</a:t>
            </a:r>
            <a:endParaRPr lang="en-US" altLang="zh-CN" sz="2800" dirty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一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组事务的一个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调度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就是它们的基本操作的一种排序。</a:t>
            </a: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在数据库系统中，可串行性就是并发执行的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正确性准则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，即当且当一组事务的并发执行调度是可串行化的，才认为它们是正确的。</a:t>
            </a: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endParaRPr lang="en-US" altLang="zh-CN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4" name="肘形连接符 13"/>
          <p:cNvCxnSpPr>
            <a:stCxn id="17" idx="1"/>
            <a:endCxn id="13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8" idx="1"/>
            <a:endCxn id="13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9" idx="1"/>
            <a:endCxn id="13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2" name="肘形连接符 21"/>
          <p:cNvCxnSpPr>
            <a:stCxn id="13" idx="3"/>
            <a:endCxn id="20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13" idx="3"/>
            <a:endCxn id="21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76115" y="174153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6.4.4.6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可串行性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事务的概念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1828729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事务的特征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3657458"/>
              <a:ext cx="563526" cy="197949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并发操作问题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5654675"/>
              <a:ext cx="563526" cy="1203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封锁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0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事务与并发控制</a:t>
            </a:r>
          </a:p>
        </p:txBody>
      </p:sp>
      <p:sp>
        <p:nvSpPr>
          <p:cNvPr id="11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封锁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5024" y="2138093"/>
            <a:ext cx="10452631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两段封锁法</a:t>
            </a:r>
            <a:endParaRPr lang="en-US" altLang="zh-CN" sz="2800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700"/>
              </a:lnSpc>
            </a:pP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发展（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Growing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）或加锁阶段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700"/>
              </a:lnSpc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收缩（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Shrinking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）或释放锁阶段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700"/>
              </a:lnSpc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4" name="肘形连接符 13"/>
          <p:cNvCxnSpPr>
            <a:stCxn id="17" idx="1"/>
            <a:endCxn id="13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8" idx="1"/>
            <a:endCxn id="13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9" idx="1"/>
            <a:endCxn id="13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2" name="肘形连接符 21"/>
          <p:cNvCxnSpPr>
            <a:stCxn id="13" idx="3"/>
            <a:endCxn id="20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13" idx="3"/>
            <a:endCxn id="21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76115" y="174153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6.4.4.7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两段封锁法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事务的概念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1828729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事务的特征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3657458"/>
              <a:ext cx="563526" cy="197949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并发操作问题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5654675"/>
              <a:ext cx="563526" cy="1203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封锁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0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事务与并发控制</a:t>
            </a:r>
          </a:p>
        </p:txBody>
      </p:sp>
      <p:sp>
        <p:nvSpPr>
          <p:cNvPr id="11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封锁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5024" y="2138093"/>
            <a:ext cx="10452631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两段封锁法</a:t>
            </a:r>
            <a:endParaRPr lang="en-US" altLang="zh-CN" sz="2800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700"/>
              </a:lnSpc>
            </a:pP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（  ）（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Growing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）或（  ）阶段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700"/>
              </a:lnSpc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（  ）（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Shrinking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）或（   ）阶段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700"/>
              </a:lnSpc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4" name="肘形连接符 13"/>
          <p:cNvCxnSpPr>
            <a:stCxn id="17" idx="1"/>
            <a:endCxn id="13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8" idx="1"/>
            <a:endCxn id="13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9" idx="1"/>
            <a:endCxn id="13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2" name="肘形连接符 21"/>
          <p:cNvCxnSpPr>
            <a:stCxn id="13" idx="3"/>
            <a:endCxn id="20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13" idx="3"/>
            <a:endCxn id="21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76115" y="174153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6.4.4.7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两段封锁法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事务的概念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1828729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事务的特征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3657458"/>
              <a:ext cx="563526" cy="197949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并发操作问题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5654675"/>
              <a:ext cx="563526" cy="1203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封锁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0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事务与并发控制</a:t>
            </a:r>
          </a:p>
        </p:txBody>
      </p:sp>
      <p:sp>
        <p:nvSpPr>
          <p:cNvPr id="11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封锁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5024" y="2138093"/>
            <a:ext cx="10452631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两段封锁法</a:t>
            </a:r>
            <a:endParaRPr lang="en-US" altLang="zh-CN" sz="2800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700"/>
              </a:lnSpc>
            </a:pP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发展（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Growing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）或加锁阶段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700"/>
              </a:lnSpc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收缩（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Shrinking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）或释放锁阶段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700"/>
              </a:lnSpc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4" name="肘形连接符 13"/>
          <p:cNvCxnSpPr>
            <a:stCxn id="17" idx="1"/>
            <a:endCxn id="13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8" idx="1"/>
            <a:endCxn id="13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9" idx="1"/>
            <a:endCxn id="13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2" name="肘形连接符 21"/>
          <p:cNvCxnSpPr>
            <a:stCxn id="13" idx="3"/>
            <a:endCxn id="20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13" idx="3"/>
            <a:endCxn id="21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76115" y="174153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6.4.4.7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两段封锁法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154113" y="590550"/>
            <a:ext cx="4165600" cy="71755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讲 师 介 绍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552450" y="2578100"/>
            <a:ext cx="6264275" cy="2022475"/>
          </a:xfrm>
        </p:spPr>
        <p:txBody>
          <a:bodyPr>
            <a:noAutofit/>
          </a:bodyPr>
          <a:lstStyle/>
          <a:p>
            <a:pPr marL="342900" indent="-342900" eaLnBrk="1" hangingPunct="1">
              <a:lnSpc>
                <a:spcPct val="150000"/>
              </a:lnSpc>
              <a:buFont typeface="Wingdings" panose="05000000000000000000" charset="0"/>
              <a:buChar char=""/>
              <a:defRPr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主讲老师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孙小涵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（尚德机构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小涵老师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charset="0"/>
              <a:buChar char=""/>
              <a:defRPr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主讲课程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：数据库、计算机原理、高数等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charset="0"/>
              <a:buChar char=""/>
              <a:defRPr/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邮箱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400" dirty="0">
                <a:latin typeface="华文中宋" panose="02010600040101010101" charset="-122"/>
                <a:ea typeface="华文中宋" panose="02010600040101010101" charset="-122"/>
              </a:rPr>
              <a:t>sunxiaohan@sunlands.com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820" name="图片 2"/>
          <p:cNvSpPr>
            <a:spLocks noChangeAspect="1"/>
          </p:cNvSpPr>
          <p:nvPr/>
        </p:nvSpPr>
        <p:spPr bwMode="auto">
          <a:xfrm>
            <a:off x="6737350" y="927100"/>
            <a:ext cx="3822700" cy="509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20000"/>
              </a:lnSpc>
              <a:spcBef>
                <a:spcPts val="1000"/>
              </a:spcBef>
              <a:buChar char="•"/>
              <a:defRPr sz="240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eaLnBrk="0" hangingPunct="0">
              <a:lnSpc>
                <a:spcPct val="120000"/>
              </a:lnSpc>
              <a:spcBef>
                <a:spcPts val="500"/>
              </a:spcBef>
              <a:buChar char="•"/>
              <a:defRPr sz="200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eaLnBrk="0" hangingPunct="0">
              <a:lnSpc>
                <a:spcPct val="120000"/>
              </a:lnSpc>
              <a:spcBef>
                <a:spcPts val="500"/>
              </a:spcBef>
              <a:buChar char="•"/>
              <a:defRPr sz="200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eaLnBrk="0" hangingPunct="0">
              <a:lnSpc>
                <a:spcPct val="120000"/>
              </a:lnSpc>
              <a:spcBef>
                <a:spcPts val="500"/>
              </a:spcBef>
              <a:buChar char="•"/>
              <a:defRPr sz="200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eaLnBrk="0" hangingPunct="0">
              <a:lnSpc>
                <a:spcPct val="120000"/>
              </a:lnSpc>
              <a:spcBef>
                <a:spcPts val="500"/>
              </a:spcBef>
              <a:buChar char="•"/>
              <a:defRPr sz="200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3" t="16636" r="1"/>
          <a:stretch>
            <a:fillRect/>
          </a:stretch>
        </p:blipFill>
        <p:spPr bwMode="auto">
          <a:xfrm>
            <a:off x="7536160" y="957651"/>
            <a:ext cx="3873696" cy="506691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6.4 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事务与并发控制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05387" y="1340458"/>
            <a:ext cx="9249256" cy="55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本节知识点：</a:t>
            </a:r>
            <a:endParaRPr lang="en-US" altLang="zh-CN" sz="2400" b="1" dirty="0" smtClean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786" y="2328530"/>
            <a:ext cx="653415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76115" y="174153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6.4.0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83852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、典型的并发操作问题不包括（      ）。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不可重复读 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丢失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更新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读脏数据 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修改异常</a:t>
            </a: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83852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、典型的并发操作问题不包括（ 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）。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不可重复读 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丢失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更新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读脏数据 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修改异常</a:t>
            </a: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83852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、事务的特征包括：一致性、隔离性、持续性、（      ）。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83852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、事务的特征包括：一致性、隔离性、持续性、（   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原子性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）。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83852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、事务的特征包括：一致性、隔离性、持续性、（   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原子性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）。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83852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、下列关于封锁的粒度的说法中错误的是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（）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单选题</a:t>
            </a:r>
            <a:endParaRPr lang="zh-CN" altLang="en-US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A:DBMS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可以决定不同粒度的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锁</a:t>
            </a:r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由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最底层的数据元素到最高层的整个数据库，粒度越细，并发性就越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</a:t>
            </a:r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粒度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越细，软件复杂性和系统开销也就越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</a:t>
            </a:r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大多数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高性能系统都选择折中的锁粒度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83852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、下列关于封锁的粒度的说法中错误的是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选题</a:t>
            </a:r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A:DBMS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可以决定不同粒度的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锁</a:t>
            </a:r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由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最底层的数据元素到最高层的整个数据库，粒度越细，并发性就越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</a:t>
            </a:r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粒度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越细，软件复杂性和系统开销也就越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</a:t>
            </a:r>
            <a:endParaRPr lang="zh-CN" altLang="en-US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大多数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高性能系统都选择折中的锁粒度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83852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、在封锁级别中，防止丢失更新发生的封锁级别是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（）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选题</a:t>
            </a:r>
            <a:endParaRPr lang="zh-CN" altLang="en-US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A:0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级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封锁</a:t>
            </a:r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B:1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级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封锁</a:t>
            </a:r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C:2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级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封锁</a:t>
            </a:r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D:3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级封锁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83852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、在封锁级别中，防止丢失更新发生的封锁级别是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选题</a:t>
            </a:r>
            <a:endParaRPr lang="zh-CN" altLang="en-US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A:0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级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封锁</a:t>
            </a:r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B:1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级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封锁</a:t>
            </a:r>
            <a:endParaRPr lang="zh-CN" altLang="en-US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C:2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级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封锁</a:t>
            </a:r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D:3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级封锁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862861" y="2691766"/>
            <a:ext cx="8466281" cy="934085"/>
            <a:chOff x="3988" y="4665"/>
            <a:chExt cx="11228" cy="1471"/>
          </a:xfrm>
        </p:grpSpPr>
        <p:sp>
          <p:nvSpPr>
            <p:cNvPr id="3" name="矩形 2"/>
            <p:cNvSpPr/>
            <p:nvPr/>
          </p:nvSpPr>
          <p:spPr>
            <a:xfrm>
              <a:off x="4756" y="4665"/>
              <a:ext cx="9687" cy="147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第</a:t>
              </a:r>
              <a:r>
                <a:rPr lang="en-US" altLang="zh-CN" sz="28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6</a:t>
              </a:r>
              <a:r>
                <a:rPr lang="zh-CN" altLang="en-US" sz="28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章：数据库安全与保护</a:t>
              </a:r>
              <a:endPara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4272" y="4665"/>
              <a:ext cx="484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5" name="矩形 4"/>
            <p:cNvSpPr/>
            <p:nvPr/>
          </p:nvSpPr>
          <p:spPr>
            <a:xfrm>
              <a:off x="14443" y="4666"/>
              <a:ext cx="484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6" name="矩形 5"/>
            <p:cNvSpPr/>
            <p:nvPr/>
          </p:nvSpPr>
          <p:spPr>
            <a:xfrm>
              <a:off x="3988" y="4665"/>
              <a:ext cx="156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7" name="矩形 6"/>
            <p:cNvSpPr/>
            <p:nvPr/>
          </p:nvSpPr>
          <p:spPr>
            <a:xfrm>
              <a:off x="15060" y="4665"/>
              <a:ext cx="156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83852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解决活锁问题的一种最简单的办法是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（）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选题</a:t>
            </a:r>
            <a:endParaRPr lang="zh-CN" altLang="en-US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一次性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锁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请求</a:t>
            </a:r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B:“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先来先服务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请求排序</a:t>
            </a:r>
          </a:p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序列化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处理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83852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解决活锁问题的一种最简单的办法是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选题</a:t>
            </a:r>
            <a:endParaRPr lang="zh-CN" altLang="en-US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一次性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锁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请求</a:t>
            </a:r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B:“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先来先服务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  <a:endParaRPr lang="zh-CN" altLang="en-US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请求排序</a:t>
            </a:r>
          </a:p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序列化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处理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83852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、在数据库系统中，（）就是并发执行的正确性准则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选题</a:t>
            </a:r>
            <a:endParaRPr lang="zh-CN" altLang="en-US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原子性</a:t>
            </a:r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一致性</a:t>
            </a:r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可串行性</a:t>
            </a:r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持续性</a:t>
            </a:r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83852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、在数据库系统中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，（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就是并发执行的正确性准则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选题</a:t>
            </a:r>
            <a:endParaRPr lang="zh-CN" altLang="en-US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原子性</a:t>
            </a:r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一致性</a:t>
            </a:r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可串行性</a:t>
            </a:r>
            <a:endParaRPr lang="zh-CN" altLang="en-US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持续性</a:t>
            </a:r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6.5 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备份与恢复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05387" y="1340458"/>
            <a:ext cx="9249256" cy="55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本节知识点：</a:t>
            </a:r>
            <a:endParaRPr lang="en-US" altLang="zh-CN" sz="2400" b="1" dirty="0" smtClean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690" y="2490677"/>
            <a:ext cx="676275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备份与恢复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数据库备份与恢复的概念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9218" name="Picture 2" descr="https://ss1.bdstatic.com/70cFvXSh_Q1YnxGkpoWK1HF6hhy/it/u=118116708,3078152227&amp;fm=27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707" y="2683623"/>
            <a:ext cx="2811437" cy="158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timgsa.baidu.com/timg?image&amp;quality=80&amp;size=b9999_10000&amp;sec=1527745550390&amp;di=f3b2cafaef948b5e05c29d390e09dd84&amp;imgtype=0&amp;src=http%3A%2F%2Fuploads.xuexila.com%2Fallimg%2F1604%2F766-16040111505HD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5" b="4936"/>
          <a:stretch>
            <a:fillRect/>
          </a:stretch>
        </p:blipFill>
        <p:spPr bwMode="auto">
          <a:xfrm>
            <a:off x="8213313" y="2554995"/>
            <a:ext cx="3410607" cy="188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timgsa.baidu.com/timg?image&amp;quality=80&amp;size=b9999_10000&amp;sec=1527745693911&amp;di=2e370a3b52493aa0ff3084fca0ff61ef&amp;imgtype=0&amp;src=http%3A%2F%2Fwenwen.soso.com%2Fp%2F20110105%2F20110105085352-151180605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24"/>
          <a:stretch>
            <a:fillRect/>
          </a:stretch>
        </p:blipFill>
        <p:spPr bwMode="auto">
          <a:xfrm>
            <a:off x="5832063" y="4982721"/>
            <a:ext cx="4762500" cy="135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0" y="689721"/>
            <a:ext cx="563526" cy="5478559"/>
            <a:chOff x="0" y="596787"/>
            <a:chExt cx="563526" cy="5478559"/>
          </a:xfrm>
        </p:grpSpPr>
        <p:sp>
          <p:nvSpPr>
            <p:cNvPr id="14" name="矩形 13"/>
            <p:cNvSpPr/>
            <p:nvPr/>
          </p:nvSpPr>
          <p:spPr>
            <a:xfrm>
              <a:off x="0" y="596787"/>
              <a:ext cx="563526" cy="219030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数据库备份与恢复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0" y="2808610"/>
              <a:ext cx="563526" cy="162515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备份数据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4450187"/>
              <a:ext cx="563526" cy="162515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恢复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434661" y="2674397"/>
            <a:ext cx="31058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1.</a:t>
            </a:r>
            <a:r>
              <a:rPr lang="zh-CN" altLang="en-US" sz="2400" dirty="0" smtClean="0"/>
              <a:t>计算机硬件故障</a:t>
            </a:r>
            <a:endParaRPr lang="en-US" altLang="zh-CN" sz="2400" dirty="0" smtClean="0"/>
          </a:p>
          <a:p>
            <a:r>
              <a:rPr lang="en-US" altLang="zh-CN" sz="2400" dirty="0" smtClean="0"/>
              <a:t>2.</a:t>
            </a:r>
            <a:r>
              <a:rPr lang="zh-CN" altLang="en-US" sz="2400" dirty="0" smtClean="0"/>
              <a:t>计算机软件故障</a:t>
            </a:r>
            <a:endParaRPr lang="en-US" altLang="zh-CN" sz="2400" dirty="0" smtClean="0"/>
          </a:p>
          <a:p>
            <a:r>
              <a:rPr lang="en-US" altLang="zh-CN" sz="2400" dirty="0" smtClean="0"/>
              <a:t>3.</a:t>
            </a:r>
            <a:r>
              <a:rPr lang="zh-CN" altLang="en-US" sz="2400" dirty="0" smtClean="0"/>
              <a:t>病毒</a:t>
            </a:r>
            <a:endParaRPr lang="en-US" altLang="zh-CN" sz="2400" dirty="0" smtClean="0"/>
          </a:p>
          <a:p>
            <a:r>
              <a:rPr lang="en-US" altLang="zh-CN" sz="2400" dirty="0" smtClean="0"/>
              <a:t>4.</a:t>
            </a:r>
            <a:r>
              <a:rPr lang="zh-CN" altLang="en-US" sz="2400" dirty="0" smtClean="0"/>
              <a:t>人为误操作</a:t>
            </a:r>
            <a:endParaRPr lang="en-US" altLang="zh-CN" sz="2400" dirty="0" smtClean="0"/>
          </a:p>
          <a:p>
            <a:r>
              <a:rPr lang="en-US" altLang="zh-CN" sz="2400" dirty="0" smtClean="0"/>
              <a:t>5.</a:t>
            </a:r>
            <a:r>
              <a:rPr lang="zh-CN" altLang="en-US" sz="2400" dirty="0" smtClean="0"/>
              <a:t>自然灾害</a:t>
            </a:r>
            <a:endParaRPr lang="en-US" altLang="zh-CN" sz="2400" dirty="0" smtClean="0"/>
          </a:p>
          <a:p>
            <a:r>
              <a:rPr lang="en-US" altLang="zh-CN" sz="2400" dirty="0" smtClean="0"/>
              <a:t>6.</a:t>
            </a:r>
            <a:r>
              <a:rPr lang="zh-CN" altLang="en-US" sz="2400" dirty="0"/>
              <a:t>盗窃</a:t>
            </a:r>
          </a:p>
        </p:txBody>
      </p:sp>
      <p:sp>
        <p:nvSpPr>
          <p:cNvPr id="12" name="矩形 11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" name="肘形连接符 12"/>
          <p:cNvCxnSpPr>
            <a:stCxn id="19" idx="1"/>
            <a:endCxn id="12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20" idx="1"/>
            <a:endCxn id="12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21" idx="1"/>
            <a:endCxn id="12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4" name="肘形连接符 23"/>
          <p:cNvCxnSpPr>
            <a:stCxn id="12" idx="3"/>
            <a:endCxn id="22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12" idx="3"/>
            <a:endCxn id="23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76115" y="174153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6.5.0 </a:t>
            </a: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零、备份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与恢复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备份与恢复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数据库备份与恢复的概念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0" y="689721"/>
            <a:ext cx="563526" cy="5478559"/>
            <a:chOff x="0" y="596787"/>
            <a:chExt cx="563526" cy="5478559"/>
          </a:xfrm>
        </p:grpSpPr>
        <p:sp>
          <p:nvSpPr>
            <p:cNvPr id="14" name="矩形 13"/>
            <p:cNvSpPr/>
            <p:nvPr/>
          </p:nvSpPr>
          <p:spPr>
            <a:xfrm>
              <a:off x="0" y="596787"/>
              <a:ext cx="563526" cy="219030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数据库备份与恢复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0" y="2808610"/>
              <a:ext cx="563526" cy="162515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备份数据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4450187"/>
              <a:ext cx="563526" cy="162515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恢复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135025" y="2138093"/>
            <a:ext cx="10002190" cy="2464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</a:t>
            </a:r>
            <a:r>
              <a:rPr lang="zh-CN" altLang="zh-CN" sz="2400" dirty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备份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是指通过</a:t>
            </a:r>
            <a:r>
              <a:rPr lang="zh-CN" altLang="zh-CN" sz="2400" dirty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导出数据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或者</a:t>
            </a:r>
            <a:r>
              <a:rPr lang="zh-CN" altLang="zh-CN" sz="2400" dirty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复制表文件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的方式来制作数据库的复本；</a:t>
            </a:r>
            <a:r>
              <a:rPr lang="zh-CN" altLang="zh-CN" sz="2400" dirty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数据库恢复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则是当数据库出现故障或遭到破坏时，将</a:t>
            </a:r>
            <a:r>
              <a:rPr lang="zh-CN" altLang="zh-CN" sz="2400" dirty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备份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的数据库加载到系统，从而使数据库从错误状态恢复到备份时的正确状态。</a:t>
            </a:r>
          </a:p>
          <a:p>
            <a:pPr>
              <a:lnSpc>
                <a:spcPts val="3700"/>
              </a:lnSpc>
            </a:pP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数据库的恢复是以备份为基础的，它是与备份相对应的系统维护和管理操作。</a:t>
            </a:r>
            <a:endParaRPr lang="en-US" altLang="zh-CN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pic>
        <p:nvPicPr>
          <p:cNvPr id="10242" name="Picture 2" descr="https://ss3.bdstatic.com/70cFv8Sh_Q1YnxGkpoWK1HF6hhy/it/u=2243671652,3455447975&amp;fm=27&amp;gp=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7" t="4955" r="5850" b="7306"/>
          <a:stretch>
            <a:fillRect/>
          </a:stretch>
        </p:blipFill>
        <p:spPr bwMode="auto">
          <a:xfrm>
            <a:off x="4392380" y="4338084"/>
            <a:ext cx="3296093" cy="214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1" name="肘形连接符 10"/>
          <p:cNvCxnSpPr>
            <a:stCxn id="17" idx="1"/>
            <a:endCxn id="10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19" idx="1"/>
            <a:endCxn id="10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20" idx="1"/>
            <a:endCxn id="10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3" name="肘形连接符 22"/>
          <p:cNvCxnSpPr>
            <a:stCxn id="10" idx="3"/>
            <a:endCxn id="21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stCxn id="10" idx="3"/>
            <a:endCxn id="22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76115" y="174153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6.5.0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备份与恢复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备份数据的方法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填空、简答）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SELECT INTO…OUTFILE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语句备份数据</a:t>
            </a:r>
            <a:endParaRPr lang="en-US" altLang="zh-CN" sz="2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07805" y="3083444"/>
            <a:ext cx="9437965" cy="143539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SELECT </a:t>
            </a:r>
            <a:r>
              <a: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*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INTO OUTFILE ‘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file_name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’ 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export_options</a:t>
            </a:r>
            <a:endParaRPr lang="en-US" altLang="zh-CN" dirty="0" smtClean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| INTO DUMPFILE ‘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file_name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’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89141" y="2922263"/>
            <a:ext cx="3211032" cy="40862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导出语句关键字</a:t>
            </a:r>
            <a:endParaRPr lang="zh-CN" altLang="en-US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32614" y="3513846"/>
            <a:ext cx="956879" cy="2817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3811054" y="3099757"/>
            <a:ext cx="356176" cy="41962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0" y="689721"/>
            <a:ext cx="563526" cy="5478559"/>
            <a:chOff x="0" y="596787"/>
            <a:chExt cx="563526" cy="5478559"/>
          </a:xfrm>
        </p:grpSpPr>
        <p:sp>
          <p:nvSpPr>
            <p:cNvPr id="11" name="矩形 10"/>
            <p:cNvSpPr/>
            <p:nvPr/>
          </p:nvSpPr>
          <p:spPr>
            <a:xfrm>
              <a:off x="0" y="596787"/>
              <a:ext cx="563526" cy="219030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数据库备份与恢复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2808610"/>
              <a:ext cx="563526" cy="162515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备份数据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4450187"/>
              <a:ext cx="563526" cy="162515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恢复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5" name="肘形连接符 14"/>
          <p:cNvCxnSpPr>
            <a:stCxn id="18" idx="1"/>
            <a:endCxn id="14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9" idx="1"/>
            <a:endCxn id="14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20" idx="1"/>
            <a:endCxn id="14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3" name="肘形连接符 22"/>
          <p:cNvCxnSpPr>
            <a:stCxn id="14" idx="3"/>
            <a:endCxn id="21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stCxn id="14" idx="3"/>
            <a:endCxn id="22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76115" y="174153"/>
            <a:ext cx="5078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6.5.1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SELECT INTO…OUTFILE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语句备份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备份与恢复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备份数据的方法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（选择、填空、简答）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SELECT INTO…OUTFILE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语句备份数据</a:t>
            </a:r>
            <a:endParaRPr lang="en-US" altLang="zh-CN" sz="2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07805" y="3083444"/>
            <a:ext cx="9437965" cy="143539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SELECT </a:t>
            </a:r>
            <a:r>
              <a: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*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INTO OUTFILE ‘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file_name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’ 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export_options</a:t>
            </a:r>
            <a:endParaRPr lang="en-US" altLang="zh-CN" dirty="0" smtClean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| INTO DUMPFILE ‘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file_name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’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75768" y="2895445"/>
            <a:ext cx="3211032" cy="40862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指定数据备份文件的名称</a:t>
            </a:r>
            <a:endParaRPr lang="zh-CN" altLang="en-US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91297" y="3519377"/>
            <a:ext cx="956879" cy="2817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箭头连接符 8"/>
          <p:cNvCxnSpPr>
            <a:endCxn id="7" idx="1"/>
          </p:cNvCxnSpPr>
          <p:nvPr/>
        </p:nvCxnSpPr>
        <p:spPr>
          <a:xfrm flipV="1">
            <a:off x="5119592" y="3099757"/>
            <a:ext cx="356176" cy="41962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0" y="689721"/>
            <a:ext cx="563526" cy="5478559"/>
            <a:chOff x="0" y="596787"/>
            <a:chExt cx="563526" cy="5478559"/>
          </a:xfrm>
        </p:grpSpPr>
        <p:sp>
          <p:nvSpPr>
            <p:cNvPr id="11" name="矩形 10"/>
            <p:cNvSpPr/>
            <p:nvPr/>
          </p:nvSpPr>
          <p:spPr>
            <a:xfrm>
              <a:off x="0" y="596787"/>
              <a:ext cx="563526" cy="219030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数据库备份与恢复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2808610"/>
              <a:ext cx="563526" cy="162515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备份数据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4450187"/>
              <a:ext cx="563526" cy="162515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恢复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5" name="肘形连接符 14"/>
          <p:cNvCxnSpPr>
            <a:stCxn id="18" idx="1"/>
            <a:endCxn id="14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9" idx="1"/>
            <a:endCxn id="14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20" idx="1"/>
            <a:endCxn id="14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3" name="肘形连接符 22"/>
          <p:cNvCxnSpPr>
            <a:stCxn id="14" idx="3"/>
            <a:endCxn id="21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stCxn id="14" idx="3"/>
            <a:endCxn id="22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76115" y="174153"/>
            <a:ext cx="5078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6.5.1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SELECT INTO…OUTFILE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语句备份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备份与恢复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备份数据的方法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（选择、填空、简答）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SELECT INTO…OUTFILE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语句备份数据</a:t>
            </a:r>
            <a:endParaRPr lang="en-US" altLang="zh-CN" sz="2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07805" y="3083444"/>
            <a:ext cx="9437965" cy="143539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SELECT </a:t>
            </a:r>
            <a:r>
              <a: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*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INTO OUTFILE ‘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file_name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’ 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export_options</a:t>
            </a:r>
            <a:endParaRPr lang="en-US" altLang="zh-CN" dirty="0" smtClean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| INTO DUMPFILE ‘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file_name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’</a:t>
            </a:r>
          </a:p>
        </p:txBody>
      </p:sp>
      <p:sp>
        <p:nvSpPr>
          <p:cNvPr id="12" name="矩形 11"/>
          <p:cNvSpPr/>
          <p:nvPr/>
        </p:nvSpPr>
        <p:spPr>
          <a:xfrm>
            <a:off x="1307804" y="4703091"/>
            <a:ext cx="9437965" cy="20379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[FIELDS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    [TERMINATED BY ‘string’]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    [[OPTIONALLY] ENCLOSED BY ‘char’]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    [ESCAPED BY ‘char’]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[LINES TERMINATED BY ‘string’]</a:t>
            </a:r>
          </a:p>
        </p:txBody>
      </p:sp>
      <p:sp>
        <p:nvSpPr>
          <p:cNvPr id="10" name="矩形 9"/>
          <p:cNvSpPr/>
          <p:nvPr/>
        </p:nvSpPr>
        <p:spPr>
          <a:xfrm>
            <a:off x="1711910" y="4887942"/>
            <a:ext cx="893066" cy="2817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711910" y="6263086"/>
            <a:ext cx="722946" cy="2817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箭头连接符 10"/>
          <p:cNvCxnSpPr>
            <a:endCxn id="15" idx="1"/>
          </p:cNvCxnSpPr>
          <p:nvPr/>
        </p:nvCxnSpPr>
        <p:spPr>
          <a:xfrm flipV="1">
            <a:off x="2604976" y="4755049"/>
            <a:ext cx="935397" cy="27377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endCxn id="15" idx="1"/>
          </p:cNvCxnSpPr>
          <p:nvPr/>
        </p:nvCxnSpPr>
        <p:spPr>
          <a:xfrm flipV="1">
            <a:off x="2441943" y="4755049"/>
            <a:ext cx="1098430" cy="164891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540373" y="4550737"/>
            <a:ext cx="4667961" cy="40862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决定数据行在备份文件中存储的格式</a:t>
            </a:r>
            <a:endParaRPr lang="zh-CN" altLang="en-US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285460" y="3519377"/>
            <a:ext cx="999460" cy="2817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右箭头 19"/>
          <p:cNvSpPr/>
          <p:nvPr/>
        </p:nvSpPr>
        <p:spPr>
          <a:xfrm rot="7393957">
            <a:off x="2404128" y="4321301"/>
            <a:ext cx="662031" cy="37329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0" y="689721"/>
            <a:ext cx="563526" cy="5478559"/>
            <a:chOff x="0" y="596787"/>
            <a:chExt cx="563526" cy="5478559"/>
          </a:xfrm>
        </p:grpSpPr>
        <p:sp>
          <p:nvSpPr>
            <p:cNvPr id="17" name="矩形 16"/>
            <p:cNvSpPr/>
            <p:nvPr/>
          </p:nvSpPr>
          <p:spPr>
            <a:xfrm>
              <a:off x="0" y="596787"/>
              <a:ext cx="563526" cy="219030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数据库备份与恢复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2808610"/>
              <a:ext cx="563526" cy="162515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备份数据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0" y="4450187"/>
              <a:ext cx="563526" cy="162515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恢复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3" name="肘形连接符 22"/>
          <p:cNvCxnSpPr>
            <a:stCxn id="26" idx="1"/>
            <a:endCxn id="22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stCxn id="27" idx="1"/>
            <a:endCxn id="22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28" idx="1"/>
            <a:endCxn id="22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1" name="肘形连接符 30"/>
          <p:cNvCxnSpPr>
            <a:stCxn id="22" idx="3"/>
            <a:endCxn id="29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肘形连接符 31"/>
          <p:cNvCxnSpPr>
            <a:stCxn id="22" idx="3"/>
            <a:endCxn id="30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76115" y="174153"/>
            <a:ext cx="5078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6.5.1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SELECT INTO…OUTFILE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语句备份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接连接符 7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 flipH="1">
            <a:off x="2651481" y="1844824"/>
            <a:ext cx="0" cy="4109409"/>
          </a:xfrm>
          <a:prstGeom prst="line">
            <a:avLst/>
          </a:prstGeom>
          <a:solidFill>
            <a:srgbClr val="B680DA"/>
          </a:solidFill>
          <a:ln w="6350">
            <a:solidFill>
              <a:srgbClr val="A50021"/>
            </a:solidFill>
            <a:miter lim="800000"/>
          </a:ln>
        </p:spPr>
        <p:txBody>
          <a:bodyPr>
            <a:normAutofit fontScale="25000" lnSpcReduction="20000"/>
          </a:bodyPr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grpSp>
        <p:nvGrpSpPr>
          <p:cNvPr id="14" name="组合 13"/>
          <p:cNvGrpSpPr/>
          <p:nvPr>
            <p:custDataLst>
              <p:tags r:id="rId3"/>
            </p:custDataLst>
          </p:nvPr>
        </p:nvGrpSpPr>
        <p:grpSpPr>
          <a:xfrm>
            <a:off x="2473452" y="2204863"/>
            <a:ext cx="6851834" cy="546147"/>
            <a:chOff x="2217049" y="1938958"/>
            <a:chExt cx="5199005" cy="394210"/>
          </a:xfrm>
          <a:solidFill>
            <a:srgbClr val="C00000"/>
          </a:solidFill>
        </p:grpSpPr>
        <p:sp>
          <p:nvSpPr>
            <p:cNvPr id="8" name="椭圆 2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217049" y="2023530"/>
              <a:ext cx="255588" cy="255588"/>
            </a:xfrm>
            <a:prstGeom prst="ellipse">
              <a:avLst/>
            </a:prstGeom>
            <a:grpFill/>
            <a:ln w="12700" cmpd="sng">
              <a:solidFill>
                <a:srgbClr val="FF0000"/>
              </a:solidFill>
              <a:prstDash val="solid"/>
              <a:round/>
            </a:ln>
          </p:spPr>
          <p:txBody>
            <a:bodyPr anchor="ctr">
              <a:normAutofit fontScale="60000" lnSpcReduction="2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buNone/>
              </a:pPr>
              <a:endParaRPr lang="zh-CN" altLang="zh-CN" sz="240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14"/>
              </p:custDataLst>
            </p:nvPr>
          </p:nvSpPr>
          <p:spPr bwMode="auto">
            <a:xfrm>
              <a:off x="2844054" y="1938958"/>
              <a:ext cx="4572000" cy="394210"/>
            </a:xfrm>
            <a:prstGeom prst="rect">
              <a:avLst/>
            </a:prstGeom>
            <a:grpFill/>
            <a:ln w="12700" cmpd="sng">
              <a:solidFill>
                <a:srgbClr val="FF0000"/>
              </a:solidFill>
              <a:prstDash val="solid"/>
              <a:round/>
            </a:ln>
          </p:spPr>
          <p:txBody>
            <a:bodyPr anchor="ctr">
              <a:no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lnSpc>
                  <a:spcPct val="100000"/>
                </a:lnSpc>
                <a:buNone/>
              </a:pPr>
              <a:r>
                <a:rPr lang="zh-CN" altLang="en-US" sz="24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数据库完整性</a:t>
              </a:r>
              <a:endPara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</p:grp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2473452" y="3140967"/>
            <a:ext cx="6851834" cy="546147"/>
            <a:chOff x="2217049" y="3096485"/>
            <a:chExt cx="5199005" cy="394210"/>
          </a:xfrm>
          <a:solidFill>
            <a:srgbClr val="C00000"/>
          </a:solidFill>
        </p:grpSpPr>
        <p:sp>
          <p:nvSpPr>
            <p:cNvPr id="10" name="矩形 9"/>
            <p:cNvSpPr/>
            <p:nvPr>
              <p:custDataLst>
                <p:tags r:id="rId11"/>
              </p:custDataLst>
            </p:nvPr>
          </p:nvSpPr>
          <p:spPr bwMode="auto">
            <a:xfrm>
              <a:off x="2844054" y="3096485"/>
              <a:ext cx="4572000" cy="394210"/>
            </a:xfrm>
            <a:prstGeom prst="rect">
              <a:avLst/>
            </a:prstGeom>
            <a:grpFill/>
            <a:ln w="9525">
              <a:noFill/>
              <a:round/>
            </a:ln>
          </p:spPr>
          <p:txBody>
            <a:bodyPr anchor="ctr">
              <a:norm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lnSpc>
                  <a:spcPct val="100000"/>
                </a:lnSpc>
                <a:buNone/>
              </a:pPr>
              <a:r>
                <a:rPr lang="zh-CN" altLang="en-US" sz="24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触发器</a:t>
              </a:r>
              <a:endPara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11" name="椭圆 2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217049" y="3181057"/>
              <a:ext cx="255588" cy="255588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anchor="ctr">
              <a:normAutofit fontScale="60000" lnSpcReduction="2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buNone/>
              </a:pPr>
              <a:endParaRPr lang="zh-CN" altLang="zh-CN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6" name="圆角矩形 15"/>
          <p:cNvSpPr/>
          <p:nvPr/>
        </p:nvSpPr>
        <p:spPr>
          <a:xfrm>
            <a:off x="674228" y="435118"/>
            <a:ext cx="7221972" cy="77660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章   数据库安全与保护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2" name="组合 11"/>
          <p:cNvGrpSpPr/>
          <p:nvPr>
            <p:custDataLst>
              <p:tags r:id="rId5"/>
            </p:custDataLst>
          </p:nvPr>
        </p:nvGrpSpPr>
        <p:grpSpPr>
          <a:xfrm>
            <a:off x="2473452" y="4037636"/>
            <a:ext cx="6851834" cy="546147"/>
            <a:chOff x="2217049" y="3096485"/>
            <a:chExt cx="5199005" cy="394210"/>
          </a:xfrm>
          <a:solidFill>
            <a:srgbClr val="C00000"/>
          </a:solidFill>
        </p:grpSpPr>
        <p:sp>
          <p:nvSpPr>
            <p:cNvPr id="13" name="矩形 12"/>
            <p:cNvSpPr/>
            <p:nvPr>
              <p:custDataLst>
                <p:tags r:id="rId9"/>
              </p:custDataLst>
            </p:nvPr>
          </p:nvSpPr>
          <p:spPr bwMode="auto">
            <a:xfrm>
              <a:off x="2844054" y="3096485"/>
              <a:ext cx="4572000" cy="394210"/>
            </a:xfrm>
            <a:prstGeom prst="rect">
              <a:avLst/>
            </a:prstGeom>
            <a:grpFill/>
            <a:ln w="9525">
              <a:noFill/>
              <a:round/>
            </a:ln>
          </p:spPr>
          <p:txBody>
            <a:bodyPr anchor="ctr">
              <a:norm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lnSpc>
                  <a:spcPct val="100000"/>
                </a:lnSpc>
                <a:buNone/>
              </a:pPr>
              <a:r>
                <a:rPr lang="zh-CN" altLang="en-US" sz="24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安全性与访问控制</a:t>
              </a:r>
              <a:endPara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17" name="椭圆 2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217049" y="3181057"/>
              <a:ext cx="255588" cy="255588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anchor="ctr">
              <a:normAutofit fontScale="60000" lnSpcReduction="2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buNone/>
              </a:pPr>
              <a:endParaRPr lang="zh-CN" altLang="zh-CN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8" name="组合 17"/>
          <p:cNvGrpSpPr/>
          <p:nvPr>
            <p:custDataLst>
              <p:tags r:id="rId6"/>
            </p:custDataLst>
          </p:nvPr>
        </p:nvGrpSpPr>
        <p:grpSpPr>
          <a:xfrm>
            <a:off x="2473452" y="4930779"/>
            <a:ext cx="6851834" cy="546147"/>
            <a:chOff x="2217049" y="3096485"/>
            <a:chExt cx="5199005" cy="394210"/>
          </a:xfrm>
          <a:solidFill>
            <a:srgbClr val="C00000"/>
          </a:solidFill>
        </p:grpSpPr>
        <p:sp>
          <p:nvSpPr>
            <p:cNvPr id="19" name="矩形 18"/>
            <p:cNvSpPr/>
            <p:nvPr>
              <p:custDataLst>
                <p:tags r:id="rId7"/>
              </p:custDataLst>
            </p:nvPr>
          </p:nvSpPr>
          <p:spPr bwMode="auto">
            <a:xfrm>
              <a:off x="2844054" y="3096485"/>
              <a:ext cx="4572000" cy="394210"/>
            </a:xfrm>
            <a:prstGeom prst="rect">
              <a:avLst/>
            </a:prstGeom>
            <a:grpFill/>
            <a:ln w="9525">
              <a:noFill/>
              <a:round/>
            </a:ln>
          </p:spPr>
          <p:txBody>
            <a:bodyPr anchor="ctr">
              <a:norm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lnSpc>
                  <a:spcPct val="100000"/>
                </a:lnSpc>
                <a:buNone/>
              </a:pPr>
              <a:r>
                <a:rPr lang="zh-CN" altLang="en-US" sz="24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事务与并发控制</a:t>
              </a:r>
              <a:endPara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20" name="椭圆 2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217049" y="3181057"/>
              <a:ext cx="255588" cy="255588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anchor="ctr">
              <a:normAutofit fontScale="60000" lnSpcReduction="2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buNone/>
              </a:pPr>
              <a:endParaRPr lang="zh-CN" altLang="zh-CN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备份与恢复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备份数据的方法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（选择、填空、简答）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SELECT INTO…OUTFILE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语句备份数据</a:t>
            </a:r>
            <a:endParaRPr lang="en-US" altLang="zh-CN" sz="2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07805" y="3083444"/>
            <a:ext cx="9437965" cy="143539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SELECT </a:t>
            </a:r>
            <a:r>
              <a: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*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INTO OUTFILE ‘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file_name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’ 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export_options</a:t>
            </a:r>
            <a:endParaRPr lang="en-US" altLang="zh-CN" dirty="0" smtClean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| INTO DUMPFILE ‘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file_name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’</a:t>
            </a:r>
          </a:p>
        </p:txBody>
      </p:sp>
      <p:sp>
        <p:nvSpPr>
          <p:cNvPr id="12" name="矩形 11"/>
          <p:cNvSpPr/>
          <p:nvPr/>
        </p:nvSpPr>
        <p:spPr>
          <a:xfrm>
            <a:off x="1307804" y="4703091"/>
            <a:ext cx="9437965" cy="20379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[FIELDS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    [TERMINATED BY ‘string’]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    [[OPTIONALLY] ENCLOSED BY ‘char’]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    [ESCAPED BY ‘char’]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[LINES TERMINATED BY ‘string’]</a:t>
            </a:r>
          </a:p>
        </p:txBody>
      </p:sp>
      <p:sp>
        <p:nvSpPr>
          <p:cNvPr id="10" name="矩形 9"/>
          <p:cNvSpPr/>
          <p:nvPr/>
        </p:nvSpPr>
        <p:spPr>
          <a:xfrm>
            <a:off x="2647307" y="5169705"/>
            <a:ext cx="1914060" cy="2817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4093668" y="4871630"/>
            <a:ext cx="701616" cy="27377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795285" y="4667317"/>
            <a:ext cx="2860158" cy="40862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指定字段值之间的符号</a:t>
            </a:r>
            <a:endParaRPr lang="zh-CN" altLang="en-US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0" y="689721"/>
            <a:ext cx="563526" cy="5478559"/>
            <a:chOff x="0" y="596787"/>
            <a:chExt cx="563526" cy="5478559"/>
          </a:xfrm>
        </p:grpSpPr>
        <p:sp>
          <p:nvSpPr>
            <p:cNvPr id="14" name="矩形 13"/>
            <p:cNvSpPr/>
            <p:nvPr/>
          </p:nvSpPr>
          <p:spPr>
            <a:xfrm>
              <a:off x="0" y="596787"/>
              <a:ext cx="563526" cy="219030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数据库备份与恢复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0" y="2808610"/>
              <a:ext cx="563526" cy="162515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备份数据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0" y="4450187"/>
              <a:ext cx="563526" cy="162515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恢复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9" name="肘形连接符 18"/>
          <p:cNvCxnSpPr>
            <a:stCxn id="22" idx="1"/>
            <a:endCxn id="18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stCxn id="23" idx="1"/>
            <a:endCxn id="18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连接符 20"/>
          <p:cNvCxnSpPr>
            <a:stCxn id="24" idx="1"/>
            <a:endCxn id="18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7" name="肘形连接符 26"/>
          <p:cNvCxnSpPr>
            <a:stCxn id="18" idx="3"/>
            <a:endCxn id="25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stCxn id="18" idx="3"/>
            <a:endCxn id="26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76115" y="174153"/>
            <a:ext cx="5078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6.5.1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SELECT INTO…OUTFILE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语句备份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备份与恢复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备份数据的方法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（选择、填空、简答）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SELECT INTO…OUTFILE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语句备份数据</a:t>
            </a:r>
            <a:endParaRPr lang="en-US" altLang="zh-CN" sz="2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07805" y="3083444"/>
            <a:ext cx="9437965" cy="143539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SELECT </a:t>
            </a:r>
            <a:r>
              <a: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*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INTO OUTFILE ‘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file_name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’ 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export_options</a:t>
            </a:r>
            <a:endParaRPr lang="en-US" altLang="zh-CN" dirty="0" smtClean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| INTO DUMPFILE ‘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file_name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’</a:t>
            </a:r>
          </a:p>
        </p:txBody>
      </p:sp>
      <p:sp>
        <p:nvSpPr>
          <p:cNvPr id="12" name="矩形 11"/>
          <p:cNvSpPr/>
          <p:nvPr/>
        </p:nvSpPr>
        <p:spPr>
          <a:xfrm>
            <a:off x="1307804" y="4703091"/>
            <a:ext cx="9437965" cy="20379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[FIELDS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    [TERMINATED BY ‘string’]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    [[OPTIONALLY] ENCLOSED BY ‘char’]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    [ESCAPED BY ‘char’]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[LINES TERMINATED BY ‘string’]</a:t>
            </a:r>
          </a:p>
        </p:txBody>
      </p:sp>
      <p:sp>
        <p:nvSpPr>
          <p:cNvPr id="10" name="矩形 9"/>
          <p:cNvSpPr/>
          <p:nvPr/>
        </p:nvSpPr>
        <p:spPr>
          <a:xfrm>
            <a:off x="4253959" y="5440083"/>
            <a:ext cx="1657743" cy="2817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5434504" y="5166307"/>
            <a:ext cx="701616" cy="27377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136120" y="4930302"/>
            <a:ext cx="3603303" cy="40862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指定包裹文件中字符值的符号</a:t>
            </a:r>
            <a:endParaRPr lang="zh-CN" altLang="en-US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0" y="689721"/>
            <a:ext cx="563526" cy="5478559"/>
            <a:chOff x="0" y="596787"/>
            <a:chExt cx="563526" cy="5478559"/>
          </a:xfrm>
        </p:grpSpPr>
        <p:sp>
          <p:nvSpPr>
            <p:cNvPr id="14" name="矩形 13"/>
            <p:cNvSpPr/>
            <p:nvPr/>
          </p:nvSpPr>
          <p:spPr>
            <a:xfrm>
              <a:off x="0" y="596787"/>
              <a:ext cx="563526" cy="219030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数据库备份与恢复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0" y="2808610"/>
              <a:ext cx="563526" cy="162515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备份数据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0" y="4450187"/>
              <a:ext cx="563526" cy="162515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恢复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9" name="肘形连接符 18"/>
          <p:cNvCxnSpPr>
            <a:stCxn id="22" idx="1"/>
            <a:endCxn id="18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stCxn id="23" idx="1"/>
            <a:endCxn id="18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连接符 20"/>
          <p:cNvCxnSpPr>
            <a:stCxn id="24" idx="1"/>
            <a:endCxn id="18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7" name="肘形连接符 26"/>
          <p:cNvCxnSpPr>
            <a:stCxn id="18" idx="3"/>
            <a:endCxn id="25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stCxn id="18" idx="3"/>
            <a:endCxn id="26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76115" y="174153"/>
            <a:ext cx="5609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6.5.1 </a:t>
            </a: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一、使用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SELECT INTO…OUTFILE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语句备份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备份与恢复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备份数据的方法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（选择、填空、简答）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SELECT INTO…OUTFILE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语句备份数据</a:t>
            </a:r>
            <a:endParaRPr lang="en-US" altLang="zh-CN" sz="2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07805" y="3083444"/>
            <a:ext cx="9437965" cy="143539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SELECT </a:t>
            </a:r>
            <a:r>
              <a: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*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INTO OUTFILE ‘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file_name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’ 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export_options</a:t>
            </a:r>
            <a:endParaRPr lang="en-US" altLang="zh-CN" dirty="0" smtClean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| INTO DUMPFILE ‘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file_name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’</a:t>
            </a:r>
          </a:p>
        </p:txBody>
      </p:sp>
      <p:sp>
        <p:nvSpPr>
          <p:cNvPr id="12" name="矩形 11"/>
          <p:cNvSpPr/>
          <p:nvPr/>
        </p:nvSpPr>
        <p:spPr>
          <a:xfrm>
            <a:off x="1307804" y="4703091"/>
            <a:ext cx="9437965" cy="20379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[FIELDS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    [TERMINATED BY ‘string’]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    [[OPTIONALLY] ENCLOSED BY ‘char’]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    [ESCAPED BY ‘char’]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[LINES TERMINATED BY ‘string’]</a:t>
            </a:r>
          </a:p>
        </p:txBody>
      </p:sp>
      <p:sp>
        <p:nvSpPr>
          <p:cNvPr id="10" name="矩形 9"/>
          <p:cNvSpPr/>
          <p:nvPr/>
        </p:nvSpPr>
        <p:spPr>
          <a:xfrm>
            <a:off x="2638749" y="5718059"/>
            <a:ext cx="1550480" cy="2817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4189229" y="5948409"/>
            <a:ext cx="1137683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26913" y="5744097"/>
            <a:ext cx="1988288" cy="40862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指定转义字符</a:t>
            </a:r>
            <a:endParaRPr lang="zh-CN" altLang="en-US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0" y="689721"/>
            <a:ext cx="563526" cy="5478559"/>
            <a:chOff x="0" y="596787"/>
            <a:chExt cx="563526" cy="5478559"/>
          </a:xfrm>
        </p:grpSpPr>
        <p:sp>
          <p:nvSpPr>
            <p:cNvPr id="14" name="矩形 13"/>
            <p:cNvSpPr/>
            <p:nvPr/>
          </p:nvSpPr>
          <p:spPr>
            <a:xfrm>
              <a:off x="0" y="596787"/>
              <a:ext cx="563526" cy="219030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数据库备份与恢复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0" y="2808610"/>
              <a:ext cx="563526" cy="162515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备份数据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0" y="4450187"/>
              <a:ext cx="563526" cy="162515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恢复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9" name="肘形连接符 18"/>
          <p:cNvCxnSpPr>
            <a:stCxn id="22" idx="1"/>
            <a:endCxn id="18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stCxn id="23" idx="1"/>
            <a:endCxn id="18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连接符 20"/>
          <p:cNvCxnSpPr>
            <a:stCxn id="24" idx="1"/>
            <a:endCxn id="18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7" name="肘形连接符 26"/>
          <p:cNvCxnSpPr>
            <a:stCxn id="18" idx="3"/>
            <a:endCxn id="25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stCxn id="18" idx="3"/>
            <a:endCxn id="26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76115" y="174153"/>
            <a:ext cx="5078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6.5.1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SELECT INTO…OUTFILE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语句备份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备份与恢复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备份数据的方法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（选择、填空、简答）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SELECT INTO…OUTFILE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语句备份数据</a:t>
            </a:r>
            <a:endParaRPr lang="en-US" altLang="zh-CN" sz="2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07805" y="3083444"/>
            <a:ext cx="9437965" cy="143539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SELECT </a:t>
            </a:r>
            <a:r>
              <a: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*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INTO OUTFILE ‘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file_name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’ 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export_options</a:t>
            </a:r>
            <a:endParaRPr lang="en-US" altLang="zh-CN" dirty="0" smtClean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| INTO DUMPFILE ‘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file_name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’</a:t>
            </a:r>
          </a:p>
        </p:txBody>
      </p:sp>
      <p:sp>
        <p:nvSpPr>
          <p:cNvPr id="12" name="矩形 11"/>
          <p:cNvSpPr/>
          <p:nvPr/>
        </p:nvSpPr>
        <p:spPr>
          <a:xfrm>
            <a:off x="1307804" y="4703091"/>
            <a:ext cx="9437965" cy="20379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[FIELDS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    [TERMINATED BY ‘string’]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    [[OPTIONALLY] ENCLOSED BY ‘char’]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    [ESCAPED BY ‘char’]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[LINES TERMINATED BY ‘string’]</a:t>
            </a:r>
          </a:p>
        </p:txBody>
      </p:sp>
      <p:sp>
        <p:nvSpPr>
          <p:cNvPr id="10" name="矩形 9"/>
          <p:cNvSpPr/>
          <p:nvPr/>
        </p:nvSpPr>
        <p:spPr>
          <a:xfrm>
            <a:off x="2436729" y="6260319"/>
            <a:ext cx="1858823" cy="2817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3912782" y="5948408"/>
            <a:ext cx="1414131" cy="31191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26913" y="5767621"/>
            <a:ext cx="3413050" cy="40862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指定一个数据行结束的标志</a:t>
            </a:r>
            <a:endParaRPr lang="zh-CN" altLang="en-US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0" y="689721"/>
            <a:ext cx="563526" cy="5478559"/>
            <a:chOff x="0" y="596787"/>
            <a:chExt cx="563526" cy="5478559"/>
          </a:xfrm>
        </p:grpSpPr>
        <p:sp>
          <p:nvSpPr>
            <p:cNvPr id="14" name="矩形 13"/>
            <p:cNvSpPr/>
            <p:nvPr/>
          </p:nvSpPr>
          <p:spPr>
            <a:xfrm>
              <a:off x="0" y="596787"/>
              <a:ext cx="563526" cy="219030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数据库备份与恢复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0" y="2808610"/>
              <a:ext cx="563526" cy="162515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备份数据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0" y="4450187"/>
              <a:ext cx="563526" cy="162515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恢复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9" name="肘形连接符 18"/>
          <p:cNvCxnSpPr>
            <a:stCxn id="22" idx="1"/>
            <a:endCxn id="18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stCxn id="23" idx="1"/>
            <a:endCxn id="18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连接符 20"/>
          <p:cNvCxnSpPr>
            <a:stCxn id="24" idx="1"/>
            <a:endCxn id="18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7" name="肘形连接符 26"/>
          <p:cNvCxnSpPr>
            <a:stCxn id="18" idx="3"/>
            <a:endCxn id="25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stCxn id="18" idx="3"/>
            <a:endCxn id="26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76115" y="174153"/>
            <a:ext cx="5078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6.5.1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SELECT INTO…OUTFILE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语句备份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备份与恢复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备份数据的方法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（选择、填空、简答）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SELECT INTO…OUTFILE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语句备份数据</a:t>
            </a:r>
            <a:endParaRPr lang="en-US" altLang="zh-CN" sz="2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07805" y="3083444"/>
            <a:ext cx="9437965" cy="143539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SELECT </a:t>
            </a:r>
            <a:r>
              <a: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*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INTO OUTFILE ‘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file_name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’ 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export_options</a:t>
            </a:r>
            <a:endParaRPr lang="en-US" altLang="zh-CN" dirty="0" smtClean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| INTO DUMPFILE ‘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file_name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’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94615" y="4763385"/>
            <a:ext cx="3572538" cy="71508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导出的备份文件里面所有的数据行都会彼此紧挨着放置</a:t>
            </a:r>
            <a:endParaRPr lang="zh-CN" altLang="en-US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09065" y="3811773"/>
            <a:ext cx="1222693" cy="2817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箭头连接符 8"/>
          <p:cNvCxnSpPr/>
          <p:nvPr/>
        </p:nvCxnSpPr>
        <p:spPr>
          <a:xfrm>
            <a:off x="3620411" y="4093536"/>
            <a:ext cx="0" cy="66985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0" y="689721"/>
            <a:ext cx="563526" cy="5478559"/>
            <a:chOff x="0" y="596787"/>
            <a:chExt cx="563526" cy="5478559"/>
          </a:xfrm>
        </p:grpSpPr>
        <p:sp>
          <p:nvSpPr>
            <p:cNvPr id="11" name="矩形 10"/>
            <p:cNvSpPr/>
            <p:nvPr/>
          </p:nvSpPr>
          <p:spPr>
            <a:xfrm>
              <a:off x="0" y="596787"/>
              <a:ext cx="563526" cy="219030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数据库备份与恢复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2808610"/>
              <a:ext cx="563526" cy="162515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备份数据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4450187"/>
              <a:ext cx="563526" cy="162515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恢复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5" name="肘形连接符 14"/>
          <p:cNvCxnSpPr>
            <a:stCxn id="18" idx="1"/>
            <a:endCxn id="14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9" idx="1"/>
            <a:endCxn id="14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20" idx="1"/>
            <a:endCxn id="14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3" name="肘形连接符 22"/>
          <p:cNvCxnSpPr>
            <a:stCxn id="14" idx="3"/>
            <a:endCxn id="21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stCxn id="14" idx="3"/>
            <a:endCxn id="22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76115" y="174153"/>
            <a:ext cx="5078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6.5.1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SELECT INTO…OUTFILE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语句备份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备份与恢复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恢复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数据的方法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（选择、填空、简答）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LOAD DATA…INFILE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语句恢复数据</a:t>
            </a:r>
            <a:endParaRPr lang="en-US" altLang="zh-CN" sz="2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07805" y="3083442"/>
            <a:ext cx="9437965" cy="34768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LOAD DATA INFILE ‘file_name.txt’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INTO TABLE 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tbl_name</a:t>
            </a:r>
            <a:endParaRPr lang="en-US" altLang="zh-CN" dirty="0" smtClean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[FIELDS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     [TERMINATED BY ‘string’]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     [[OPTIONALLY]ENCLOSED BY ‘char’]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     [ESCAPED BY ‘char’]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[LINES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    [STARTING BY ‘string’]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    [TERMINATED BY ‘string’]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]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689721"/>
            <a:ext cx="563526" cy="5478559"/>
            <a:chOff x="0" y="596787"/>
            <a:chExt cx="563526" cy="5478559"/>
          </a:xfrm>
        </p:grpSpPr>
        <p:sp>
          <p:nvSpPr>
            <p:cNvPr id="8" name="矩形 7"/>
            <p:cNvSpPr/>
            <p:nvPr/>
          </p:nvSpPr>
          <p:spPr>
            <a:xfrm>
              <a:off x="0" y="596787"/>
              <a:ext cx="563526" cy="219030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数据库备份与恢复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2808610"/>
              <a:ext cx="563526" cy="162515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备份数据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4450187"/>
              <a:ext cx="563526" cy="162515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恢复</a:t>
              </a:r>
              <a:r>
                <a:rPr lang="zh-CN" altLang="en-US" sz="16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2" name="肘形连接符 11"/>
          <p:cNvCxnSpPr>
            <a:stCxn id="15" idx="1"/>
            <a:endCxn id="11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16" idx="1"/>
            <a:endCxn id="11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17" idx="1"/>
            <a:endCxn id="11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0" name="肘形连接符 19"/>
          <p:cNvCxnSpPr>
            <a:stCxn id="11" idx="3"/>
            <a:endCxn id="18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连接符 20"/>
          <p:cNvCxnSpPr>
            <a:stCxn id="11" idx="3"/>
            <a:endCxn id="19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76115" y="174153"/>
            <a:ext cx="4788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6.5.2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LOAD DATA…INFILE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语句恢复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备份与恢复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恢复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数据的方法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（选择、填空、简答）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LOAD DATA…INFILE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语句恢复数据</a:t>
            </a:r>
            <a:endParaRPr lang="en-US" altLang="zh-CN" sz="2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07805" y="3083442"/>
            <a:ext cx="9437965" cy="34768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LOAD DATA INFILE ‘file_name.txt’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INTO TABLE 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tbl_name</a:t>
            </a:r>
            <a:endParaRPr lang="en-US" altLang="zh-CN" dirty="0" smtClean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[FIELDS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     [TERMINATED BY ‘string’]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     [[OPTIONALLY]ENCLOSED BY ‘char’]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     [ESCAPED BY ‘char’]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[LINES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    [STARTING BY ‘string’]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    [TERMINATED BY ‘string’]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65136" y="3463558"/>
            <a:ext cx="3870250" cy="40862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指定待导入的数据库备份文件名</a:t>
            </a:r>
            <a:endParaRPr lang="zh-CN" altLang="en-US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795823" y="3322677"/>
            <a:ext cx="1041992" cy="2817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箭头连接符 8"/>
          <p:cNvCxnSpPr>
            <a:endCxn id="7" idx="1"/>
          </p:cNvCxnSpPr>
          <p:nvPr/>
        </p:nvCxnSpPr>
        <p:spPr>
          <a:xfrm>
            <a:off x="4832229" y="3604440"/>
            <a:ext cx="632907" cy="6343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0" y="689721"/>
            <a:ext cx="563526" cy="5478559"/>
            <a:chOff x="0" y="596787"/>
            <a:chExt cx="563526" cy="5478559"/>
          </a:xfrm>
        </p:grpSpPr>
        <p:sp>
          <p:nvSpPr>
            <p:cNvPr id="11" name="矩形 10"/>
            <p:cNvSpPr/>
            <p:nvPr/>
          </p:nvSpPr>
          <p:spPr>
            <a:xfrm>
              <a:off x="0" y="596787"/>
              <a:ext cx="563526" cy="219030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数据库备份与恢复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2808610"/>
              <a:ext cx="563526" cy="162515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备份数据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4450187"/>
              <a:ext cx="563526" cy="162515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恢复</a:t>
              </a:r>
              <a:r>
                <a:rPr lang="zh-CN" altLang="en-US" sz="16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5" name="肘形连接符 14"/>
          <p:cNvCxnSpPr>
            <a:stCxn id="18" idx="1"/>
            <a:endCxn id="14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9" idx="1"/>
            <a:endCxn id="14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20" idx="1"/>
            <a:endCxn id="14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3" name="肘形连接符 22"/>
          <p:cNvCxnSpPr>
            <a:stCxn id="14" idx="3"/>
            <a:endCxn id="21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stCxn id="14" idx="3"/>
            <a:endCxn id="22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76115" y="174153"/>
            <a:ext cx="4788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6.5.2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LOAD DATA…INFILE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语句恢复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备份与恢复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恢复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数据的方法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（选择、填空、简答）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LOAD DATA…INFILE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语句恢复数据</a:t>
            </a:r>
            <a:endParaRPr lang="en-US" altLang="zh-CN" sz="2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07805" y="3083442"/>
            <a:ext cx="9437965" cy="34768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LOAD DATA INFILE ‘file_name.txt’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INTO TABLE 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tbl_name</a:t>
            </a:r>
            <a:endParaRPr lang="en-US" altLang="zh-CN" dirty="0" smtClean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[FIELDS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     [TERMINATED BY ‘string’]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     [[OPTIONALLY]ENCLOSED BY ‘char’]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     [ESCAPED BY ‘char’]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[LINES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    [STARTING BY ‘string’]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    [TERMINATED BY ‘string’]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45890" y="3525065"/>
            <a:ext cx="3253831" cy="40862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指定需要导入数据的表名</a:t>
            </a:r>
            <a:endParaRPr lang="zh-CN" altLang="en-US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30010" y="3599126"/>
            <a:ext cx="1041992" cy="2817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箭头连接符 8"/>
          <p:cNvCxnSpPr/>
          <p:nvPr/>
        </p:nvCxnSpPr>
        <p:spPr>
          <a:xfrm>
            <a:off x="4572002" y="3729377"/>
            <a:ext cx="573888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0" y="689721"/>
            <a:ext cx="563526" cy="5478559"/>
            <a:chOff x="0" y="596787"/>
            <a:chExt cx="563526" cy="5478559"/>
          </a:xfrm>
        </p:grpSpPr>
        <p:sp>
          <p:nvSpPr>
            <p:cNvPr id="11" name="矩形 10"/>
            <p:cNvSpPr/>
            <p:nvPr/>
          </p:nvSpPr>
          <p:spPr>
            <a:xfrm>
              <a:off x="0" y="596787"/>
              <a:ext cx="563526" cy="219030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数据库备份与恢复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2808610"/>
              <a:ext cx="563526" cy="162515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备份数据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4450187"/>
              <a:ext cx="563526" cy="162515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恢复</a:t>
              </a:r>
              <a:r>
                <a:rPr lang="zh-CN" altLang="en-US" sz="16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5" name="肘形连接符 14"/>
          <p:cNvCxnSpPr>
            <a:stCxn id="18" idx="1"/>
            <a:endCxn id="14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9" idx="1"/>
            <a:endCxn id="14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20" idx="1"/>
            <a:endCxn id="14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3" name="肘形连接符 22"/>
          <p:cNvCxnSpPr>
            <a:stCxn id="14" idx="3"/>
            <a:endCxn id="21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stCxn id="14" idx="3"/>
            <a:endCxn id="22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76115" y="174153"/>
            <a:ext cx="4788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6.5.2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LOAD DATA…INFILE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语句恢复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备份与恢复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恢复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数据的方法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（选择、填空、简答）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LOAD DATA…INFILE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语句恢复数据</a:t>
            </a:r>
            <a:endParaRPr lang="en-US" altLang="zh-CN" sz="2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07805" y="3083442"/>
            <a:ext cx="9437965" cy="34768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LOAD DATA INFILE ‘file_name.txt’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INTO TABLE 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tbl_name</a:t>
            </a:r>
            <a:endParaRPr lang="en-US" altLang="zh-CN" dirty="0" smtClean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[FIELDS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     [TERMINATED BY ‘string’]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     [[OPTIONALLY]ENCLOSED BY ‘char’]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     [ESCAPED BY ‘char’]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[LINES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    [STARTING BY ‘string’]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    [TERMINATED BY ‘string’]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13991" y="3812147"/>
            <a:ext cx="4019107" cy="40862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判断字段之间和数据行之间的符号</a:t>
            </a:r>
            <a:endParaRPr lang="zh-CN" altLang="en-US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11573" y="3875578"/>
            <a:ext cx="850604" cy="2817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箭头连接符 8"/>
          <p:cNvCxnSpPr/>
          <p:nvPr/>
        </p:nvCxnSpPr>
        <p:spPr>
          <a:xfrm>
            <a:off x="3062177" y="4016459"/>
            <a:ext cx="2551814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0" y="689721"/>
            <a:ext cx="563526" cy="5478559"/>
            <a:chOff x="0" y="596787"/>
            <a:chExt cx="563526" cy="5478559"/>
          </a:xfrm>
        </p:grpSpPr>
        <p:sp>
          <p:nvSpPr>
            <p:cNvPr id="11" name="矩形 10"/>
            <p:cNvSpPr/>
            <p:nvPr/>
          </p:nvSpPr>
          <p:spPr>
            <a:xfrm>
              <a:off x="0" y="596787"/>
              <a:ext cx="563526" cy="219030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数据库备份与恢复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2808610"/>
              <a:ext cx="563526" cy="162515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备份数据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4450187"/>
              <a:ext cx="563526" cy="162515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恢复</a:t>
              </a:r>
              <a:r>
                <a:rPr lang="zh-CN" altLang="en-US" sz="16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5" name="肘形连接符 14"/>
          <p:cNvCxnSpPr>
            <a:stCxn id="18" idx="1"/>
            <a:endCxn id="14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9" idx="1"/>
            <a:endCxn id="14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20" idx="1"/>
            <a:endCxn id="14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3" name="肘形连接符 22"/>
          <p:cNvCxnSpPr>
            <a:stCxn id="14" idx="3"/>
            <a:endCxn id="21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stCxn id="14" idx="3"/>
            <a:endCxn id="22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76115" y="174153"/>
            <a:ext cx="4788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6.5.2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LOAD DATA…INFILE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语句恢复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备份与恢复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恢复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数据的方法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（选择、填空、简答）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LOAD DATA…INFILE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语句恢复数据</a:t>
            </a:r>
            <a:endParaRPr lang="en-US" altLang="zh-CN" sz="2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07805" y="3083442"/>
            <a:ext cx="9437965" cy="34768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LOAD DATA INFILE ‘file_name.txt’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INTO TABLE 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tbl_name</a:t>
            </a:r>
            <a:endParaRPr lang="en-US" altLang="zh-CN" dirty="0" smtClean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[FIELDS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     [TERMINATED BY ‘string’]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     [[OPTIONALLY]ENCLOSED BY ‘char’]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     [ESCAPED BY ‘char’]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[LINES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    [STARTING BY ‘string’]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    [TERMINATED BY ‘string’]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01880" y="5044570"/>
            <a:ext cx="1894032" cy="40862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指定一个前缀</a:t>
            </a:r>
            <a:endParaRPr lang="zh-CN" altLang="en-US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636875" y="5491728"/>
            <a:ext cx="1541720" cy="2817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3744097" y="5273749"/>
            <a:ext cx="657782" cy="21533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0" y="689721"/>
            <a:ext cx="563526" cy="5478559"/>
            <a:chOff x="0" y="596787"/>
            <a:chExt cx="563526" cy="5478559"/>
          </a:xfrm>
        </p:grpSpPr>
        <p:sp>
          <p:nvSpPr>
            <p:cNvPr id="11" name="矩形 10"/>
            <p:cNvSpPr/>
            <p:nvPr/>
          </p:nvSpPr>
          <p:spPr>
            <a:xfrm>
              <a:off x="0" y="596787"/>
              <a:ext cx="563526" cy="219030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数据库备份与恢复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2808610"/>
              <a:ext cx="563526" cy="162515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备份数据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4450187"/>
              <a:ext cx="563526" cy="162515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恢复</a:t>
              </a:r>
              <a:r>
                <a:rPr lang="zh-CN" altLang="en-US" sz="16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5" name="肘形连接符 14"/>
          <p:cNvCxnSpPr>
            <a:stCxn id="18" idx="1"/>
            <a:endCxn id="14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9" idx="1"/>
            <a:endCxn id="14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20" idx="1"/>
            <a:endCxn id="14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3" name="肘形连接符 22"/>
          <p:cNvCxnSpPr>
            <a:stCxn id="14" idx="3"/>
            <a:endCxn id="21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stCxn id="14" idx="3"/>
            <a:endCxn id="22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76115" y="174153"/>
            <a:ext cx="4788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6.5.2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LOAD DATA…INFILE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语句恢复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6.4 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事务与并发控制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05387" y="1340458"/>
            <a:ext cx="9249256" cy="55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本节知识点：</a:t>
            </a:r>
            <a:endParaRPr lang="en-US" altLang="zh-CN" sz="2400" b="1" dirty="0" smtClean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786" y="2328530"/>
            <a:ext cx="653415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76115" y="174153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6.4.0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备份与恢复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恢复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数据的方法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（选择、填空、简答）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LOAD DATA…INFILE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语句恢复数据</a:t>
            </a:r>
            <a:endParaRPr lang="en-US" altLang="zh-CN" sz="2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07805" y="3083442"/>
            <a:ext cx="9437965" cy="34768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LOAD DATA INFILE ‘file_name.txt’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INTO TABLE 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tbl_name</a:t>
            </a:r>
            <a:endParaRPr lang="en-US" altLang="zh-CN" dirty="0" smtClean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[FIELDS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     [TERMINATED BY ‘string’]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     [[OPTIONALLY]ENCLOSED BY ‘char’]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     [ESCAPED BY ‘char’]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[LINES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    [STARTING BY ‘string’]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    [TERMINATED BY ‘string’]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18837" y="6111428"/>
            <a:ext cx="2775098" cy="40862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指定一行结束的标志</a:t>
            </a:r>
            <a:endParaRPr lang="zh-CN" altLang="en-US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636875" y="5773491"/>
            <a:ext cx="1881962" cy="2817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箭头连接符 8"/>
          <p:cNvCxnSpPr/>
          <p:nvPr/>
        </p:nvCxnSpPr>
        <p:spPr>
          <a:xfrm>
            <a:off x="4072989" y="6055255"/>
            <a:ext cx="445848" cy="26048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0" y="689721"/>
            <a:ext cx="563526" cy="5478559"/>
            <a:chOff x="0" y="596787"/>
            <a:chExt cx="563526" cy="5478559"/>
          </a:xfrm>
        </p:grpSpPr>
        <p:sp>
          <p:nvSpPr>
            <p:cNvPr id="11" name="矩形 10"/>
            <p:cNvSpPr/>
            <p:nvPr/>
          </p:nvSpPr>
          <p:spPr>
            <a:xfrm>
              <a:off x="0" y="596787"/>
              <a:ext cx="563526" cy="219030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数据库备份与恢复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2808610"/>
              <a:ext cx="563526" cy="162515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备份数据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4450187"/>
              <a:ext cx="563526" cy="162515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恢复</a:t>
              </a:r>
              <a:r>
                <a:rPr lang="zh-CN" altLang="en-US" sz="16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5" name="肘形连接符 14"/>
          <p:cNvCxnSpPr>
            <a:stCxn id="18" idx="1"/>
            <a:endCxn id="14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9" idx="1"/>
            <a:endCxn id="14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20" idx="1"/>
            <a:endCxn id="14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3" name="肘形连接符 22"/>
          <p:cNvCxnSpPr>
            <a:stCxn id="14" idx="3"/>
            <a:endCxn id="21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stCxn id="14" idx="3"/>
            <a:endCxn id="22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76115" y="174153"/>
            <a:ext cx="4788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6.5.2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LOAD DATA…INFILE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语句恢复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备份与恢复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恢复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数据的方法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（选择、填空、简答）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199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备份数据库</a:t>
            </a:r>
            <a:r>
              <a:rPr lang="en-US" altLang="zh-CN" sz="2400" dirty="0" err="1" smtClean="0">
                <a:latin typeface="微软雅黑" panose="020B0503020204020204" charset="-122"/>
                <a:ea typeface="微软雅黑" panose="020B0503020204020204" charset="-122"/>
              </a:rPr>
              <a:t>mysql_test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中表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customers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的全部数据到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c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盘的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BACKUP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目录下一个名为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backupfile.txt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的文件中，要求字段值如果是字符则用双引号标注，字段值之间用逗号隔开，每行以问号为结束标志。然后，将备份后的数据导入到一个和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customers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表结构相同的空表</a:t>
            </a:r>
            <a:r>
              <a:rPr lang="en-US" altLang="zh-CN" sz="2400" dirty="0" err="1" smtClean="0">
                <a:latin typeface="微软雅黑" panose="020B0503020204020204" charset="-122"/>
                <a:ea typeface="微软雅黑" panose="020B0503020204020204" charset="-122"/>
              </a:rPr>
              <a:t>customers_copy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中。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07805" y="4139764"/>
            <a:ext cx="9437965" cy="25448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SELECT * FROM 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mysql_test.customers</a:t>
            </a:r>
            <a:endParaRPr lang="en-US" altLang="zh-CN" dirty="0" smtClean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INTO OUTFILE ‘C:/BACKUP/backupfile.txt’</a:t>
            </a:r>
          </a:p>
          <a:p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FIELDS TERMINATED BY ’,’</a:t>
            </a:r>
          </a:p>
          <a:p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OPTIONALLY ENCLOSED BY “”</a:t>
            </a:r>
          </a:p>
          <a:p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LINES TERMINATED BY ‘?’;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689721"/>
            <a:ext cx="563526" cy="5478559"/>
            <a:chOff x="0" y="596787"/>
            <a:chExt cx="563526" cy="5478559"/>
          </a:xfrm>
        </p:grpSpPr>
        <p:sp>
          <p:nvSpPr>
            <p:cNvPr id="8" name="矩形 7"/>
            <p:cNvSpPr/>
            <p:nvPr/>
          </p:nvSpPr>
          <p:spPr>
            <a:xfrm>
              <a:off x="0" y="596787"/>
              <a:ext cx="563526" cy="219030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数据库备份与恢复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2808610"/>
              <a:ext cx="563526" cy="162515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备份数据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4450187"/>
              <a:ext cx="563526" cy="162515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恢复</a:t>
              </a:r>
              <a:r>
                <a:rPr lang="zh-CN" altLang="en-US" sz="16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2" name="肘形连接符 11"/>
          <p:cNvCxnSpPr>
            <a:stCxn id="15" idx="1"/>
            <a:endCxn id="11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16" idx="1"/>
            <a:endCxn id="11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17" idx="1"/>
            <a:endCxn id="11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0" name="肘形连接符 19"/>
          <p:cNvCxnSpPr>
            <a:stCxn id="11" idx="3"/>
            <a:endCxn id="18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连接符 20"/>
          <p:cNvCxnSpPr>
            <a:stCxn id="11" idx="3"/>
            <a:endCxn id="19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76115" y="174153"/>
            <a:ext cx="4788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6.5.2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LOAD DATA…INFILE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语句恢复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备份与恢复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恢复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数据的方法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（选择、填空、简答）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199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备份数据库</a:t>
            </a:r>
            <a:r>
              <a:rPr lang="en-US" altLang="zh-CN" sz="2400" dirty="0" err="1" smtClean="0">
                <a:latin typeface="微软雅黑" panose="020B0503020204020204" charset="-122"/>
                <a:ea typeface="微软雅黑" panose="020B0503020204020204" charset="-122"/>
              </a:rPr>
              <a:t>mysql_test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中表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customers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的全部数据到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c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盘的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BACKUP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目录下一个名为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backupfile.txt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的文件中，要求字段值如果是字符则用双引号标注，字段值之间用逗号隔开，每行以问号为结束标志。然后，将备份后的数据导入到一个和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customers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表结构相同的空表</a:t>
            </a:r>
            <a:r>
              <a:rPr lang="en-US" altLang="zh-CN" sz="2400" dirty="0" err="1" smtClean="0">
                <a:latin typeface="微软雅黑" panose="020B0503020204020204" charset="-122"/>
                <a:ea typeface="微软雅黑" panose="020B0503020204020204" charset="-122"/>
              </a:rPr>
              <a:t>customers_copy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中。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07805" y="4139764"/>
            <a:ext cx="9437965" cy="25448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LOAD DATA INFILE ‘C:/BACKUP/backupfile.txt’</a:t>
            </a:r>
          </a:p>
          <a:p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INTO TABLE 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mysql_test.customers_copy</a:t>
            </a:r>
            <a:endParaRPr lang="en-US" altLang="zh-CN" dirty="0" smtClean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FIELDS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TERMINATED BY ‘,’</a:t>
            </a:r>
          </a:p>
          <a:p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OPTIONALLY ENCLOSED BY “”</a:t>
            </a:r>
          </a:p>
          <a:p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LINES TERMINATED BY ’?’;</a:t>
            </a:r>
          </a:p>
          <a:p>
            <a:endParaRPr lang="en-US" altLang="zh-CN" dirty="0" smtClean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689721"/>
            <a:ext cx="563526" cy="5478559"/>
            <a:chOff x="0" y="596787"/>
            <a:chExt cx="563526" cy="5478559"/>
          </a:xfrm>
        </p:grpSpPr>
        <p:sp>
          <p:nvSpPr>
            <p:cNvPr id="8" name="矩形 7"/>
            <p:cNvSpPr/>
            <p:nvPr/>
          </p:nvSpPr>
          <p:spPr>
            <a:xfrm>
              <a:off x="0" y="596787"/>
              <a:ext cx="563526" cy="219030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数据库备份与恢复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2808610"/>
              <a:ext cx="563526" cy="162515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备份数据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4450187"/>
              <a:ext cx="563526" cy="162515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恢复</a:t>
              </a:r>
              <a:r>
                <a:rPr lang="zh-CN" altLang="en-US" sz="16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2" name="肘形连接符 11"/>
          <p:cNvCxnSpPr>
            <a:stCxn id="15" idx="1"/>
            <a:endCxn id="11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16" idx="1"/>
            <a:endCxn id="11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17" idx="1"/>
            <a:endCxn id="11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0" name="肘形连接符 19"/>
          <p:cNvCxnSpPr>
            <a:stCxn id="11" idx="3"/>
            <a:endCxn id="18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连接符 20"/>
          <p:cNvCxnSpPr>
            <a:stCxn id="11" idx="3"/>
            <a:endCxn id="19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76115" y="174153"/>
            <a:ext cx="525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6.5.2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二、使用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LOAD DATA…INFILE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语句恢复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83852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、备份数据使用的语句是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SELECT INTO…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  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填空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83852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、备份数据使用的语句是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SELECT INTO…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OUTFILE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填空题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83852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、恢复数据使用的语句是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LOAD DATA…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  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填空题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83852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、恢复数据使用的语句是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LOAD DATA…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INFILE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填空题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862861" y="2691766"/>
            <a:ext cx="8466281" cy="934085"/>
            <a:chOff x="3988" y="4665"/>
            <a:chExt cx="11228" cy="1471"/>
          </a:xfrm>
        </p:grpSpPr>
        <p:sp>
          <p:nvSpPr>
            <p:cNvPr id="3" name="矩形 2"/>
            <p:cNvSpPr/>
            <p:nvPr/>
          </p:nvSpPr>
          <p:spPr>
            <a:xfrm>
              <a:off x="4756" y="4665"/>
              <a:ext cx="9687" cy="147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第</a:t>
              </a:r>
              <a:r>
                <a:rPr lang="en-US" altLang="zh-CN" sz="28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7</a:t>
              </a:r>
              <a:r>
                <a:rPr lang="zh-CN" altLang="en-US" sz="28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章：数据库应用设计与开发实例</a:t>
              </a:r>
              <a:endPara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4272" y="4665"/>
              <a:ext cx="484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5" name="矩形 4"/>
            <p:cNvSpPr/>
            <p:nvPr/>
          </p:nvSpPr>
          <p:spPr>
            <a:xfrm>
              <a:off x="14443" y="4666"/>
              <a:ext cx="484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6" name="矩形 5"/>
            <p:cNvSpPr/>
            <p:nvPr/>
          </p:nvSpPr>
          <p:spPr>
            <a:xfrm>
              <a:off x="3988" y="4665"/>
              <a:ext cx="156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7" name="矩形 6"/>
            <p:cNvSpPr/>
            <p:nvPr/>
          </p:nvSpPr>
          <p:spPr>
            <a:xfrm>
              <a:off x="15060" y="4665"/>
              <a:ext cx="156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algn="just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章   数据库应用设计与开发实例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446929" y="2539234"/>
            <a:ext cx="9249256" cy="2175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以数据库的生命周期为演化主线，数据库应用软件的设计与开发过程可由</a:t>
            </a:r>
            <a:r>
              <a:rPr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需求分析</a:t>
            </a: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、</a:t>
            </a:r>
            <a:r>
              <a:rPr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系统功能与数据库的设计</a:t>
            </a: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、</a:t>
            </a:r>
            <a:r>
              <a:rPr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系统功能与数据库的实现</a:t>
            </a: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、</a:t>
            </a:r>
            <a:r>
              <a:rPr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测试与维护</a:t>
            </a: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等阶段构成。</a:t>
            </a:r>
            <a:endParaRPr lang="en-US" altLang="zh-CN" sz="2400" b="1" dirty="0" smtClean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algn="just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章   数据库应用设计与开发实例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205387" y="1340458"/>
            <a:ext cx="9249256" cy="4391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本章知识点：</a:t>
            </a:r>
            <a:endParaRPr lang="en-US" altLang="zh-CN" sz="2400" b="1" dirty="0" smtClean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200000"/>
              </a:lnSpc>
            </a:pP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sz="24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、需求描述与分析（领会）</a:t>
            </a:r>
            <a:endParaRPr lang="en-US" altLang="zh-CN" sz="2400" b="1" dirty="0" smtClean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sz="24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、系统设计（综合应用）</a:t>
            </a:r>
            <a:endParaRPr lang="en-US" altLang="zh-CN" sz="2400" b="1" dirty="0" smtClean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sz="24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、系统实现（综合应用）</a:t>
            </a:r>
            <a:endParaRPr lang="en-US" altLang="zh-CN" sz="2400" b="1" dirty="0" smtClean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sz="24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、系统测试与维护（识记）</a:t>
            </a:r>
            <a:endParaRPr lang="en-US" altLang="zh-CN" sz="2400" b="1" dirty="0" smtClean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事务的概念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1828729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事务的特征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3657458"/>
              <a:ext cx="563526" cy="197949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并发操作问题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5654675"/>
              <a:ext cx="563526" cy="1203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封锁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0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事务与并发控制</a:t>
            </a:r>
          </a:p>
        </p:txBody>
      </p:sp>
      <p:sp>
        <p:nvSpPr>
          <p:cNvPr id="11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封锁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0073" y="2311514"/>
            <a:ext cx="10002190" cy="3413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8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锁</a:t>
            </a:r>
            <a:endParaRPr lang="en-US" altLang="zh-CN" sz="28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一个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锁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实质上就是允许或阻止一个事务对一个数据对象的存取特权。</a:t>
            </a: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基本的封锁类型：</a:t>
            </a:r>
            <a:endParaRPr lang="en-US" altLang="zh-CN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1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、排他锁（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X</a:t>
            </a:r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锁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），用于写操作</a:t>
            </a: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2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、共享锁（</a:t>
            </a: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S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锁），用于读操作</a:t>
            </a: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4" name="肘形连接符 13"/>
          <p:cNvCxnSpPr>
            <a:stCxn id="17" idx="1"/>
            <a:endCxn id="13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8" idx="1"/>
            <a:endCxn id="13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9" idx="1"/>
            <a:endCxn id="13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2" name="肘形连接符 21"/>
          <p:cNvCxnSpPr>
            <a:stCxn id="13" idx="3"/>
            <a:endCxn id="20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13" idx="3"/>
            <a:endCxn id="21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76115" y="174153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6.4.4.1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锁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algn="just"/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数据库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应用设计与开发实例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基于</a:t>
            </a:r>
            <a:r>
              <a:rPr lang="en-US" altLang="zh-CN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PHP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语言的</a:t>
            </a:r>
            <a:r>
              <a:rPr lang="en-US" altLang="zh-CN" sz="2800" b="0" dirty="0" err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Mysql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数据库应用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PHP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语言简介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PHP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是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Hypertext Preprocessor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（超文本预处理器）的递归缩写，目前使用相当广泛，它是一种在服务器端执行的嵌入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文档的脚本语言。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当前世界上最流行的构建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B/S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模式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Web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应用程序的编程语言之一。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715563"/>
            <a:ext cx="563526" cy="5426874"/>
            <a:chOff x="0" y="931094"/>
            <a:chExt cx="563526" cy="5426874"/>
          </a:xfrm>
        </p:grpSpPr>
        <p:sp>
          <p:nvSpPr>
            <p:cNvPr id="8" name="矩形 7"/>
            <p:cNvSpPr/>
            <p:nvPr/>
          </p:nvSpPr>
          <p:spPr>
            <a:xfrm>
              <a:off x="0" y="931094"/>
              <a:ext cx="563526" cy="159487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数据库设计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2543151"/>
              <a:ext cx="563526" cy="178888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数据库的实现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4349088"/>
              <a:ext cx="563526" cy="200888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系统功能的实现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636280" y="396794"/>
            <a:ext cx="2029522" cy="53490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数据库应用设计与开发实例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2" name="肘形连接符 11"/>
          <p:cNvCxnSpPr>
            <a:stCxn id="15" idx="1"/>
            <a:endCxn id="11" idx="3"/>
          </p:cNvCxnSpPr>
          <p:nvPr/>
        </p:nvCxnSpPr>
        <p:spPr>
          <a:xfrm rot="10800000" flipV="1">
            <a:off x="9665802" y="172981"/>
            <a:ext cx="214140" cy="4912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16" idx="1"/>
            <a:endCxn id="11" idx="3"/>
          </p:cNvCxnSpPr>
          <p:nvPr/>
        </p:nvCxnSpPr>
        <p:spPr>
          <a:xfrm rot="10800000" flipV="1">
            <a:off x="9665802" y="482331"/>
            <a:ext cx="214140" cy="18191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17" idx="1"/>
            <a:endCxn id="11" idx="3"/>
          </p:cNvCxnSpPr>
          <p:nvPr/>
        </p:nvCxnSpPr>
        <p:spPr>
          <a:xfrm rot="10800000">
            <a:off x="9665802" y="664246"/>
            <a:ext cx="228510" cy="16309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9879942" y="34440"/>
            <a:ext cx="197670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需求描述与分析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879942" y="367875"/>
            <a:ext cx="1282044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系统设计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894312" y="680771"/>
            <a:ext cx="12676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系统实现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系统测试与维护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9" name="肘形连接符 18"/>
          <p:cNvCxnSpPr>
            <a:stCxn id="11" idx="3"/>
            <a:endCxn id="18" idx="1"/>
          </p:cNvCxnSpPr>
          <p:nvPr/>
        </p:nvCxnSpPr>
        <p:spPr>
          <a:xfrm>
            <a:off x="9665802" y="664245"/>
            <a:ext cx="228512" cy="50325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287" y="1821034"/>
            <a:ext cx="6340927" cy="5036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algn="just"/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数据库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应用设计与开发实例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基于</a:t>
            </a:r>
            <a:r>
              <a:rPr lang="en-US" altLang="zh-CN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PHP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语言的</a:t>
            </a:r>
            <a:r>
              <a:rPr lang="en-US" altLang="zh-CN" sz="2800" b="0" dirty="0" err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Mysql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数据库应用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94816" y="4116502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PHP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工作原理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715563"/>
            <a:ext cx="563526" cy="5426874"/>
            <a:chOff x="0" y="931094"/>
            <a:chExt cx="563526" cy="5426874"/>
          </a:xfrm>
        </p:grpSpPr>
        <p:sp>
          <p:nvSpPr>
            <p:cNvPr id="8" name="矩形 7"/>
            <p:cNvSpPr/>
            <p:nvPr/>
          </p:nvSpPr>
          <p:spPr>
            <a:xfrm>
              <a:off x="0" y="931094"/>
              <a:ext cx="563526" cy="159487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数据库设计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2543151"/>
              <a:ext cx="563526" cy="178888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数据库的实现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4349088"/>
              <a:ext cx="563526" cy="200888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系统功能的实现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636280" y="396794"/>
            <a:ext cx="2029522" cy="53490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数据库应用设计与开发实例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2" name="肘形连接符 11"/>
          <p:cNvCxnSpPr>
            <a:stCxn id="15" idx="1"/>
            <a:endCxn id="11" idx="3"/>
          </p:cNvCxnSpPr>
          <p:nvPr/>
        </p:nvCxnSpPr>
        <p:spPr>
          <a:xfrm rot="10800000" flipV="1">
            <a:off x="9665802" y="172981"/>
            <a:ext cx="214140" cy="4912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16" idx="1"/>
            <a:endCxn id="11" idx="3"/>
          </p:cNvCxnSpPr>
          <p:nvPr/>
        </p:nvCxnSpPr>
        <p:spPr>
          <a:xfrm rot="10800000" flipV="1">
            <a:off x="9665802" y="482331"/>
            <a:ext cx="214140" cy="18191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17" idx="1"/>
            <a:endCxn id="11" idx="3"/>
          </p:cNvCxnSpPr>
          <p:nvPr/>
        </p:nvCxnSpPr>
        <p:spPr>
          <a:xfrm rot="10800000">
            <a:off x="9665802" y="664246"/>
            <a:ext cx="228510" cy="16309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9879942" y="34440"/>
            <a:ext cx="197670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需求描述与分析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879942" y="367875"/>
            <a:ext cx="1282044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系统设计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894312" y="680771"/>
            <a:ext cx="12676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系统实现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系统测试与维护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9" name="肘形连接符 18"/>
          <p:cNvCxnSpPr>
            <a:stCxn id="11" idx="3"/>
            <a:endCxn id="18" idx="1"/>
          </p:cNvCxnSpPr>
          <p:nvPr/>
        </p:nvCxnSpPr>
        <p:spPr>
          <a:xfrm>
            <a:off x="9665802" y="664245"/>
            <a:ext cx="228512" cy="50325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algn="just"/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数据库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应用设计与开发实例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基于</a:t>
            </a:r>
            <a:r>
              <a:rPr lang="en-US" altLang="zh-CN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PHP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语言的</a:t>
            </a:r>
            <a:r>
              <a:rPr lang="en-US" altLang="zh-CN" sz="2800" b="0" dirty="0" err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Mysql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数据库应用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3888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PHP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操作</a:t>
            </a:r>
            <a:r>
              <a:rPr lang="en-US" altLang="zh-CN" sz="2400" dirty="0" err="1" smtClean="0">
                <a:latin typeface="微软雅黑" panose="020B0503020204020204" charset="-122"/>
                <a:ea typeface="微软雅黑" panose="020B0503020204020204" charset="-122"/>
              </a:rPr>
              <a:t>Mysql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数据库的基本步骤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700"/>
              </a:lnSpc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通过使用内置函数</a:t>
            </a:r>
            <a:r>
              <a:rPr lang="en-US" altLang="zh-CN" sz="2400" dirty="0" err="1" smtClean="0">
                <a:latin typeface="微软雅黑" panose="020B0503020204020204" charset="-122"/>
                <a:ea typeface="微软雅黑" panose="020B0503020204020204" charset="-122"/>
              </a:rPr>
              <a:t>mysql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PHP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程序可以很好地与</a:t>
            </a:r>
            <a:r>
              <a:rPr lang="en-US" altLang="zh-CN" sz="2400" dirty="0" err="1" smtClean="0">
                <a:latin typeface="微软雅黑" panose="020B0503020204020204" charset="-122"/>
                <a:ea typeface="微软雅黑" panose="020B0503020204020204" charset="-122"/>
              </a:rPr>
              <a:t>Mysql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数据库进行交互。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首先建立与</a:t>
            </a:r>
            <a:r>
              <a:rPr lang="en-US" altLang="zh-CN" sz="2400" dirty="0" err="1" smtClean="0">
                <a:latin typeface="微软雅黑" panose="020B0503020204020204" charset="-122"/>
                <a:ea typeface="微软雅黑" panose="020B0503020204020204" charset="-122"/>
              </a:rPr>
              <a:t>Mysql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数据库服务器的连接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然后选择要对其进行操作的数据库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再执行相应的数据库操作，包括对数据的添加、删除、修改和查询等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最后关闭与</a:t>
            </a:r>
            <a:r>
              <a:rPr lang="en-US" altLang="zh-CN" sz="2400" dirty="0" err="1" smtClean="0">
                <a:latin typeface="微软雅黑" panose="020B0503020204020204" charset="-122"/>
                <a:ea typeface="微软雅黑" panose="020B0503020204020204" charset="-122"/>
              </a:rPr>
              <a:t>Mysql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数据库服务器的连接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715563"/>
            <a:ext cx="563526" cy="5426874"/>
            <a:chOff x="0" y="931094"/>
            <a:chExt cx="563526" cy="5426874"/>
          </a:xfrm>
        </p:grpSpPr>
        <p:sp>
          <p:nvSpPr>
            <p:cNvPr id="8" name="矩形 7"/>
            <p:cNvSpPr/>
            <p:nvPr/>
          </p:nvSpPr>
          <p:spPr>
            <a:xfrm>
              <a:off x="0" y="931094"/>
              <a:ext cx="563526" cy="159487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数据库设计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2543151"/>
              <a:ext cx="563526" cy="178888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数据库的实现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4349088"/>
              <a:ext cx="563526" cy="200888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系统功能的实现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636280" y="396794"/>
            <a:ext cx="2029522" cy="53490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数据库应用设计与开发实例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2" name="肘形连接符 11"/>
          <p:cNvCxnSpPr>
            <a:stCxn id="15" idx="1"/>
            <a:endCxn id="11" idx="3"/>
          </p:cNvCxnSpPr>
          <p:nvPr/>
        </p:nvCxnSpPr>
        <p:spPr>
          <a:xfrm rot="10800000" flipV="1">
            <a:off x="9665802" y="172981"/>
            <a:ext cx="214140" cy="4912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16" idx="1"/>
            <a:endCxn id="11" idx="3"/>
          </p:cNvCxnSpPr>
          <p:nvPr/>
        </p:nvCxnSpPr>
        <p:spPr>
          <a:xfrm rot="10800000" flipV="1">
            <a:off x="9665802" y="482331"/>
            <a:ext cx="214140" cy="18191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17" idx="1"/>
            <a:endCxn id="11" idx="3"/>
          </p:cNvCxnSpPr>
          <p:nvPr/>
        </p:nvCxnSpPr>
        <p:spPr>
          <a:xfrm rot="10800000">
            <a:off x="9665802" y="664246"/>
            <a:ext cx="228510" cy="16309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9879942" y="34440"/>
            <a:ext cx="197670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需求描述与分析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879942" y="367875"/>
            <a:ext cx="1282044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系统设计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894312" y="680771"/>
            <a:ext cx="12676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系统实现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系统测试与维护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9" name="肘形连接符 18"/>
          <p:cNvCxnSpPr>
            <a:stCxn id="11" idx="3"/>
            <a:endCxn id="18" idx="1"/>
          </p:cNvCxnSpPr>
          <p:nvPr/>
        </p:nvCxnSpPr>
        <p:spPr>
          <a:xfrm>
            <a:off x="9665802" y="664245"/>
            <a:ext cx="228512" cy="50325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algn="just"/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数据库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应用设计与开发实例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基于</a:t>
            </a:r>
            <a:r>
              <a:rPr lang="en-US" altLang="zh-CN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PHP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语言的</a:t>
            </a:r>
            <a:r>
              <a:rPr lang="en-US" altLang="zh-CN" sz="2800" b="0" dirty="0" err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Mysql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数据库应用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1839711"/>
            <a:ext cx="10002190" cy="199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：编写一个数据库服务器的连接示例程序</a:t>
            </a:r>
            <a:r>
              <a:rPr lang="en-US" altLang="zh-CN" sz="2400" dirty="0" err="1" smtClean="0">
                <a:latin typeface="微软雅黑" panose="020B0503020204020204" charset="-122"/>
                <a:ea typeface="微软雅黑" panose="020B0503020204020204" charset="-122"/>
              </a:rPr>
              <a:t>connect.php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，要求以超级用户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root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及其密码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123456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连接本地主机中的</a:t>
            </a:r>
            <a:r>
              <a:rPr lang="en-US" altLang="zh-CN" sz="2400" dirty="0" err="1" smtClean="0">
                <a:latin typeface="微软雅黑" panose="020B0503020204020204" charset="-122"/>
                <a:ea typeface="微软雅黑" panose="020B0503020204020204" charset="-122"/>
              </a:rPr>
              <a:t>Mysql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数据库服务器，并使用变量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$con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保存连接的结果。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700"/>
              </a:lnSpc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715563"/>
            <a:ext cx="563526" cy="5426874"/>
            <a:chOff x="0" y="931094"/>
            <a:chExt cx="563526" cy="5426874"/>
          </a:xfrm>
        </p:grpSpPr>
        <p:sp>
          <p:nvSpPr>
            <p:cNvPr id="8" name="矩形 7"/>
            <p:cNvSpPr/>
            <p:nvPr/>
          </p:nvSpPr>
          <p:spPr>
            <a:xfrm>
              <a:off x="0" y="931094"/>
              <a:ext cx="563526" cy="159487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数据库设计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2543151"/>
              <a:ext cx="563526" cy="178888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数据库的实现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4349088"/>
              <a:ext cx="563526" cy="200888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系统功能的实现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108" y="3656578"/>
            <a:ext cx="5747822" cy="1307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/>
          <p:cNvSpPr/>
          <p:nvPr/>
        </p:nvSpPr>
        <p:spPr>
          <a:xfrm>
            <a:off x="7636280" y="396794"/>
            <a:ext cx="2029522" cy="53490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数据库应用设计与开发实例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2" name="肘形连接符 11"/>
          <p:cNvCxnSpPr>
            <a:stCxn id="15" idx="1"/>
            <a:endCxn id="11" idx="3"/>
          </p:cNvCxnSpPr>
          <p:nvPr/>
        </p:nvCxnSpPr>
        <p:spPr>
          <a:xfrm rot="10800000" flipV="1">
            <a:off x="9665802" y="172981"/>
            <a:ext cx="214140" cy="4912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16" idx="1"/>
            <a:endCxn id="11" idx="3"/>
          </p:cNvCxnSpPr>
          <p:nvPr/>
        </p:nvCxnSpPr>
        <p:spPr>
          <a:xfrm rot="10800000" flipV="1">
            <a:off x="9665802" y="482331"/>
            <a:ext cx="214140" cy="18191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17" idx="1"/>
            <a:endCxn id="11" idx="3"/>
          </p:cNvCxnSpPr>
          <p:nvPr/>
        </p:nvCxnSpPr>
        <p:spPr>
          <a:xfrm rot="10800000">
            <a:off x="9665802" y="664246"/>
            <a:ext cx="228510" cy="16309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9879942" y="34440"/>
            <a:ext cx="197670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需求描述与分析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879942" y="367875"/>
            <a:ext cx="1282044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系统设计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894312" y="680771"/>
            <a:ext cx="12676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系统实现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系统测试与维护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9" name="肘形连接符 18"/>
          <p:cNvCxnSpPr>
            <a:stCxn id="11" idx="3"/>
            <a:endCxn id="18" idx="1"/>
          </p:cNvCxnSpPr>
          <p:nvPr/>
        </p:nvCxnSpPr>
        <p:spPr>
          <a:xfrm>
            <a:off x="9665802" y="664245"/>
            <a:ext cx="228512" cy="50325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algn="just"/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数据库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应用设计与开发实例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基于</a:t>
            </a:r>
            <a:r>
              <a:rPr lang="en-US" altLang="zh-CN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PHP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语言的</a:t>
            </a:r>
            <a:r>
              <a:rPr lang="en-US" altLang="zh-CN" sz="2800" b="0" dirty="0" err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Mysql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数据库应用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715563"/>
            <a:ext cx="563526" cy="5426874"/>
            <a:chOff x="0" y="931094"/>
            <a:chExt cx="563526" cy="5426874"/>
          </a:xfrm>
        </p:grpSpPr>
        <p:sp>
          <p:nvSpPr>
            <p:cNvPr id="8" name="矩形 7"/>
            <p:cNvSpPr/>
            <p:nvPr/>
          </p:nvSpPr>
          <p:spPr>
            <a:xfrm>
              <a:off x="0" y="931094"/>
              <a:ext cx="563526" cy="159487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数据库设计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2543151"/>
              <a:ext cx="563526" cy="178888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数据库的实现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4349088"/>
              <a:ext cx="563526" cy="200888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系统功能的实现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820769" y="2291896"/>
            <a:ext cx="10896839" cy="347828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&lt;?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php</a:t>
            </a:r>
            <a:endParaRPr lang="en-US" altLang="zh-CN" sz="2000" dirty="0" smtClean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	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$con=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mysql_connect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(“localhost:3306”,”root”,”123456”);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if(!$con)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{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	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	echo”</a:t>
            </a:r>
            <a:r>
              <a:rPr lang="zh-CN" alt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连接失败！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&lt;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br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&gt;”;</a:t>
            </a:r>
          </a:p>
          <a:p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		echo”</a:t>
            </a:r>
            <a:r>
              <a:rPr lang="zh-CN" alt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错误编号：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”.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mysql_errno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().”&lt;</a:t>
            </a:r>
            <a:r>
              <a:rPr lang="en-US" altLang="zh-CN" sz="2000" dirty="0" err="1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br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&gt;”;</a:t>
            </a:r>
          </a:p>
          <a:p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		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echo”</a:t>
            </a:r>
            <a:r>
              <a:rPr lang="zh-CN" alt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错误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信息</a:t>
            </a:r>
            <a:r>
              <a:rPr lang="zh-CN" alt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：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”.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mysql_error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().”&lt;</a:t>
            </a:r>
            <a:r>
              <a:rPr lang="en-US" altLang="zh-CN" sz="2000" dirty="0" err="1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br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&gt;”;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		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die();//</a:t>
            </a:r>
            <a:r>
              <a:rPr lang="zh-CN" alt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终止程序运行</a:t>
            </a:r>
            <a:endParaRPr lang="en-US" altLang="zh-CN" sz="2000" dirty="0" smtClean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	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}</a:t>
            </a:r>
          </a:p>
          <a:p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	echo”</a:t>
            </a:r>
            <a:r>
              <a:rPr lang="zh-CN" alt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连接成功！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&lt;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br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&gt;”;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?&gt;</a:t>
            </a:r>
          </a:p>
        </p:txBody>
      </p:sp>
      <p:sp>
        <p:nvSpPr>
          <p:cNvPr id="12" name="矩形 11"/>
          <p:cNvSpPr/>
          <p:nvPr/>
        </p:nvSpPr>
        <p:spPr>
          <a:xfrm>
            <a:off x="7636280" y="396794"/>
            <a:ext cx="2029522" cy="53490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数据库应用设计与开发实例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" name="肘形连接符 12"/>
          <p:cNvCxnSpPr>
            <a:stCxn id="16" idx="1"/>
            <a:endCxn id="12" idx="3"/>
          </p:cNvCxnSpPr>
          <p:nvPr/>
        </p:nvCxnSpPr>
        <p:spPr>
          <a:xfrm rot="10800000" flipV="1">
            <a:off x="9665802" y="172981"/>
            <a:ext cx="214140" cy="4912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17" idx="1"/>
            <a:endCxn id="12" idx="3"/>
          </p:cNvCxnSpPr>
          <p:nvPr/>
        </p:nvCxnSpPr>
        <p:spPr>
          <a:xfrm rot="10800000" flipV="1">
            <a:off x="9665802" y="482331"/>
            <a:ext cx="214140" cy="18191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8" idx="1"/>
            <a:endCxn id="12" idx="3"/>
          </p:cNvCxnSpPr>
          <p:nvPr/>
        </p:nvCxnSpPr>
        <p:spPr>
          <a:xfrm rot="10800000">
            <a:off x="9665802" y="664246"/>
            <a:ext cx="228510" cy="16309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9879942" y="34440"/>
            <a:ext cx="197670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需求描述与分析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879942" y="367875"/>
            <a:ext cx="1282044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系统设计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894312" y="680771"/>
            <a:ext cx="12676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系统实现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系统测试与维护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0" name="肘形连接符 19"/>
          <p:cNvCxnSpPr>
            <a:stCxn id="12" idx="3"/>
            <a:endCxn id="19" idx="1"/>
          </p:cNvCxnSpPr>
          <p:nvPr/>
        </p:nvCxnSpPr>
        <p:spPr>
          <a:xfrm>
            <a:off x="9665802" y="664245"/>
            <a:ext cx="228512" cy="50325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algn="just"/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数据库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应用设计与开发实例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基于</a:t>
            </a:r>
            <a:r>
              <a:rPr lang="en-US" altLang="zh-CN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PHP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语言的</a:t>
            </a:r>
            <a:r>
              <a:rPr lang="en-US" altLang="zh-CN" sz="2800" b="0" dirty="0" err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Mysql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数据库应用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1745115"/>
            <a:ext cx="10002190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：编写一个数据库服务器的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持久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连接示例程序</a:t>
            </a:r>
            <a:r>
              <a:rPr lang="en-US" altLang="zh-CN" sz="2400" dirty="0" err="1" smtClean="0">
                <a:latin typeface="微软雅黑" panose="020B0503020204020204" charset="-122"/>
                <a:ea typeface="微软雅黑" panose="020B0503020204020204" charset="-122"/>
              </a:rPr>
              <a:t>pconnect.php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，要求使用函数</a:t>
            </a:r>
            <a:r>
              <a:rPr lang="en-US" altLang="zh-CN" sz="2400" dirty="0" err="1" smtClean="0">
                <a:latin typeface="微软雅黑" panose="020B0503020204020204" charset="-122"/>
                <a:ea typeface="微软雅黑" panose="020B0503020204020204" charset="-122"/>
              </a:rPr>
              <a:t>mysql_pconnect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(),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并以超级用户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root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及其密码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123456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连接本地主机中的</a:t>
            </a:r>
            <a:r>
              <a:rPr lang="en-US" altLang="zh-CN" sz="2400" dirty="0" err="1" smtClean="0">
                <a:latin typeface="微软雅黑" panose="020B0503020204020204" charset="-122"/>
                <a:ea typeface="微软雅黑" panose="020B0503020204020204" charset="-122"/>
              </a:rPr>
              <a:t>Mysql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数据库服务器。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715563"/>
            <a:ext cx="563526" cy="5426874"/>
            <a:chOff x="0" y="931094"/>
            <a:chExt cx="563526" cy="5426874"/>
          </a:xfrm>
        </p:grpSpPr>
        <p:sp>
          <p:nvSpPr>
            <p:cNvPr id="8" name="矩形 7"/>
            <p:cNvSpPr/>
            <p:nvPr/>
          </p:nvSpPr>
          <p:spPr>
            <a:xfrm>
              <a:off x="0" y="931094"/>
              <a:ext cx="563526" cy="159487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数据库设计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2543151"/>
              <a:ext cx="563526" cy="178888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数据库的实现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4349088"/>
              <a:ext cx="563526" cy="200888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系统功能的实现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98" y="3260915"/>
            <a:ext cx="10378500" cy="2546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/>
          <p:cNvSpPr/>
          <p:nvPr/>
        </p:nvSpPr>
        <p:spPr>
          <a:xfrm>
            <a:off x="7636280" y="396794"/>
            <a:ext cx="2029522" cy="53490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数据库应用设计与开发实例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2" name="肘形连接符 11"/>
          <p:cNvCxnSpPr>
            <a:stCxn id="15" idx="1"/>
            <a:endCxn id="11" idx="3"/>
          </p:cNvCxnSpPr>
          <p:nvPr/>
        </p:nvCxnSpPr>
        <p:spPr>
          <a:xfrm rot="10800000" flipV="1">
            <a:off x="9665802" y="172981"/>
            <a:ext cx="214140" cy="4912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16" idx="1"/>
            <a:endCxn id="11" idx="3"/>
          </p:cNvCxnSpPr>
          <p:nvPr/>
        </p:nvCxnSpPr>
        <p:spPr>
          <a:xfrm rot="10800000" flipV="1">
            <a:off x="9665802" y="482331"/>
            <a:ext cx="214140" cy="18191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17" idx="1"/>
            <a:endCxn id="11" idx="3"/>
          </p:cNvCxnSpPr>
          <p:nvPr/>
        </p:nvCxnSpPr>
        <p:spPr>
          <a:xfrm rot="10800000">
            <a:off x="9665802" y="664246"/>
            <a:ext cx="228510" cy="16309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9879942" y="34440"/>
            <a:ext cx="197670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需求描述与分析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879942" y="367875"/>
            <a:ext cx="1282044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系统设计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894312" y="680771"/>
            <a:ext cx="12676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系统实现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系统测试与维护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9" name="肘形连接符 18"/>
          <p:cNvCxnSpPr>
            <a:stCxn id="11" idx="3"/>
            <a:endCxn id="18" idx="1"/>
          </p:cNvCxnSpPr>
          <p:nvPr/>
        </p:nvCxnSpPr>
        <p:spPr>
          <a:xfrm>
            <a:off x="9665802" y="664245"/>
            <a:ext cx="228512" cy="50325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algn="just"/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数据库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应用设计与开发实例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基于</a:t>
            </a:r>
            <a:r>
              <a:rPr lang="en-US" altLang="zh-CN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PHP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语言的</a:t>
            </a:r>
            <a:r>
              <a:rPr lang="en-US" altLang="zh-CN" sz="2800" b="0" dirty="0" err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Mysql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数据库应用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715563"/>
            <a:ext cx="563526" cy="5426874"/>
            <a:chOff x="0" y="931094"/>
            <a:chExt cx="563526" cy="5426874"/>
          </a:xfrm>
        </p:grpSpPr>
        <p:sp>
          <p:nvSpPr>
            <p:cNvPr id="8" name="矩形 7"/>
            <p:cNvSpPr/>
            <p:nvPr/>
          </p:nvSpPr>
          <p:spPr>
            <a:xfrm>
              <a:off x="0" y="931094"/>
              <a:ext cx="563526" cy="159487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数据库设计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2543151"/>
              <a:ext cx="563526" cy="178888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数据库的实现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4349088"/>
              <a:ext cx="563526" cy="200888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系统功能的实现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89236" y="2298532"/>
            <a:ext cx="10896839" cy="39987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&lt;?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php</a:t>
            </a:r>
            <a:endParaRPr lang="en-US" altLang="zh-CN" sz="2000" dirty="0" smtClean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/*</a:t>
            </a:r>
            <a:r>
              <a:rPr lang="zh-CN" alt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定义三个变量，分别存储服务器名、用户名和密码，以备后续程序引用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*/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	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$server=“localhost:3306”;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	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$user=“root”;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	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$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pwd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=“123456”;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	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$con=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mysql_pconnect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($server,$user,$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pwd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);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if(!$con)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{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	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	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		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die(“</a:t>
            </a:r>
            <a:r>
              <a:rPr lang="zh-CN" alt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连接失败！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”.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mysql_error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());//</a:t>
            </a:r>
            <a:r>
              <a:rPr lang="zh-CN" alt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终止程序运行</a:t>
            </a:r>
            <a:endParaRPr lang="en-US" altLang="zh-CN" sz="2000" dirty="0" smtClean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	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}</a:t>
            </a:r>
          </a:p>
          <a:p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	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echo”MySQL</a:t>
            </a:r>
            <a:r>
              <a:rPr lang="zh-CN" alt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服务器：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$server&lt;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br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&gt;</a:t>
            </a:r>
            <a:r>
              <a:rPr lang="zh-CN" alt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用户名：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$user&lt;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br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&gt;”;</a:t>
            </a:r>
          </a:p>
          <a:p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	echo”</a:t>
            </a:r>
            <a:r>
              <a:rPr lang="zh-CN" alt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使用函数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mysql_pconnect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()</a:t>
            </a:r>
            <a:r>
              <a:rPr lang="zh-CN" alt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永久连接数据库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&lt;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br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&gt;”;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?&gt;</a:t>
            </a:r>
          </a:p>
        </p:txBody>
      </p:sp>
      <p:sp>
        <p:nvSpPr>
          <p:cNvPr id="12" name="矩形 11"/>
          <p:cNvSpPr/>
          <p:nvPr/>
        </p:nvSpPr>
        <p:spPr>
          <a:xfrm>
            <a:off x="7636280" y="396794"/>
            <a:ext cx="2029522" cy="53490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数据库应用设计与开发实例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" name="肘形连接符 12"/>
          <p:cNvCxnSpPr>
            <a:stCxn id="16" idx="1"/>
            <a:endCxn id="12" idx="3"/>
          </p:cNvCxnSpPr>
          <p:nvPr/>
        </p:nvCxnSpPr>
        <p:spPr>
          <a:xfrm rot="10800000" flipV="1">
            <a:off x="9665802" y="172981"/>
            <a:ext cx="214140" cy="4912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17" idx="1"/>
            <a:endCxn id="12" idx="3"/>
          </p:cNvCxnSpPr>
          <p:nvPr/>
        </p:nvCxnSpPr>
        <p:spPr>
          <a:xfrm rot="10800000" flipV="1">
            <a:off x="9665802" y="482331"/>
            <a:ext cx="214140" cy="18191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8" idx="1"/>
            <a:endCxn id="12" idx="3"/>
          </p:cNvCxnSpPr>
          <p:nvPr/>
        </p:nvCxnSpPr>
        <p:spPr>
          <a:xfrm rot="10800000">
            <a:off x="9665802" y="664246"/>
            <a:ext cx="228510" cy="16309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9879942" y="34440"/>
            <a:ext cx="197670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需求描述与分析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879942" y="367875"/>
            <a:ext cx="1282044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系统设计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894312" y="680771"/>
            <a:ext cx="12676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系统实现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系统测试与维护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0" name="肘形连接符 19"/>
          <p:cNvCxnSpPr>
            <a:stCxn id="12" idx="3"/>
            <a:endCxn id="19" idx="1"/>
          </p:cNvCxnSpPr>
          <p:nvPr/>
        </p:nvCxnSpPr>
        <p:spPr>
          <a:xfrm>
            <a:off x="9665802" y="664245"/>
            <a:ext cx="228512" cy="50325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algn="just"/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数据库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应用设计与开发实例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基于</a:t>
            </a:r>
            <a:r>
              <a:rPr lang="en-US" altLang="zh-CN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PHP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语言的</a:t>
            </a:r>
            <a:r>
              <a:rPr lang="en-US" altLang="zh-CN" sz="2800" b="0" dirty="0" err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Mysql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数据库应用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261699"/>
            <a:ext cx="10002190" cy="1041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：编写一个选择数据库的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PHP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示例程序</a:t>
            </a:r>
            <a:r>
              <a:rPr lang="en-US" altLang="zh-CN" sz="2400" dirty="0" err="1" smtClean="0">
                <a:latin typeface="微软雅黑" panose="020B0503020204020204" charset="-122"/>
                <a:ea typeface="微软雅黑" panose="020B0503020204020204" charset="-122"/>
              </a:rPr>
              <a:t>selectdb.php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要求选定数据库</a:t>
            </a:r>
            <a:r>
              <a:rPr lang="en-US" altLang="zh-CN" sz="2400" dirty="0" err="1" smtClean="0">
                <a:latin typeface="微软雅黑" panose="020B0503020204020204" charset="-122"/>
                <a:ea typeface="微软雅黑" panose="020B0503020204020204" charset="-122"/>
              </a:rPr>
              <a:t>db_xuanke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作为当前工作数据库。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715563"/>
            <a:ext cx="563526" cy="5426874"/>
            <a:chOff x="0" y="931094"/>
            <a:chExt cx="563526" cy="5426874"/>
          </a:xfrm>
        </p:grpSpPr>
        <p:sp>
          <p:nvSpPr>
            <p:cNvPr id="8" name="矩形 7"/>
            <p:cNvSpPr/>
            <p:nvPr/>
          </p:nvSpPr>
          <p:spPr>
            <a:xfrm>
              <a:off x="0" y="931094"/>
              <a:ext cx="563526" cy="159487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数据库设计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2543151"/>
              <a:ext cx="563526" cy="178888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数据库的实现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4349088"/>
              <a:ext cx="563526" cy="200888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系统功能的实现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25" y="3303010"/>
            <a:ext cx="9869305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/>
          <p:cNvSpPr/>
          <p:nvPr/>
        </p:nvSpPr>
        <p:spPr>
          <a:xfrm>
            <a:off x="7636280" y="396794"/>
            <a:ext cx="2029522" cy="53490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数据库应用设计与开发实例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2" name="肘形连接符 11"/>
          <p:cNvCxnSpPr>
            <a:stCxn id="15" idx="1"/>
            <a:endCxn id="11" idx="3"/>
          </p:cNvCxnSpPr>
          <p:nvPr/>
        </p:nvCxnSpPr>
        <p:spPr>
          <a:xfrm rot="10800000" flipV="1">
            <a:off x="9665802" y="172981"/>
            <a:ext cx="214140" cy="4912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16" idx="1"/>
            <a:endCxn id="11" idx="3"/>
          </p:cNvCxnSpPr>
          <p:nvPr/>
        </p:nvCxnSpPr>
        <p:spPr>
          <a:xfrm rot="10800000" flipV="1">
            <a:off x="9665802" y="482331"/>
            <a:ext cx="214140" cy="18191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17" idx="1"/>
            <a:endCxn id="11" idx="3"/>
          </p:cNvCxnSpPr>
          <p:nvPr/>
        </p:nvCxnSpPr>
        <p:spPr>
          <a:xfrm rot="10800000">
            <a:off x="9665802" y="664246"/>
            <a:ext cx="228510" cy="16309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9879942" y="34440"/>
            <a:ext cx="197670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需求描述与分析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879942" y="367875"/>
            <a:ext cx="1282044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系统设计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894312" y="680771"/>
            <a:ext cx="12676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系统实现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系统测试与维护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9" name="肘形连接符 18"/>
          <p:cNvCxnSpPr>
            <a:stCxn id="11" idx="3"/>
            <a:endCxn id="18" idx="1"/>
          </p:cNvCxnSpPr>
          <p:nvPr/>
        </p:nvCxnSpPr>
        <p:spPr>
          <a:xfrm>
            <a:off x="9665802" y="664245"/>
            <a:ext cx="228512" cy="50325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algn="just"/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数据库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应用设计与开发实例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基于</a:t>
            </a:r>
            <a:r>
              <a:rPr lang="en-US" altLang="zh-CN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PHP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语言的</a:t>
            </a:r>
            <a:r>
              <a:rPr lang="en-US" altLang="zh-CN" sz="2800" b="0" dirty="0" err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Mysql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数据库应用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715563"/>
            <a:ext cx="563526" cy="5426874"/>
            <a:chOff x="0" y="931094"/>
            <a:chExt cx="563526" cy="5426874"/>
          </a:xfrm>
        </p:grpSpPr>
        <p:sp>
          <p:nvSpPr>
            <p:cNvPr id="8" name="矩形 7"/>
            <p:cNvSpPr/>
            <p:nvPr/>
          </p:nvSpPr>
          <p:spPr>
            <a:xfrm>
              <a:off x="0" y="931094"/>
              <a:ext cx="563526" cy="159487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数据库设计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2543151"/>
              <a:ext cx="563526" cy="178888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数据库的实现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4349088"/>
              <a:ext cx="563526" cy="200888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系统功能的实现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89236" y="1828800"/>
            <a:ext cx="10896839" cy="49819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&lt;?</a:t>
            </a:r>
            <a:r>
              <a:rPr lang="en-US" altLang="zh-CN" sz="2000" dirty="0" err="1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php</a:t>
            </a:r>
            <a:endParaRPr lang="en-US" altLang="zh-CN" sz="2000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	$con=</a:t>
            </a:r>
            <a:r>
              <a:rPr lang="en-US" altLang="zh-CN" sz="2000" dirty="0" err="1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mysql_connect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(“localhost:3306”,”root”,”123456”);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if(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mysql_errno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())</a:t>
            </a:r>
            <a:endParaRPr lang="en-US" altLang="zh-CN" sz="2000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{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		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echo”</a:t>
            </a:r>
            <a:r>
              <a:rPr lang="zh-CN" alt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数据库服务器连接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失败！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&lt;</a:t>
            </a:r>
            <a:r>
              <a:rPr lang="en-US" altLang="zh-CN" sz="2000" dirty="0" err="1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br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&gt;”;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		die();//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终止程序运行</a:t>
            </a:r>
            <a:endParaRPr lang="en-US" altLang="zh-CN" sz="2000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	}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	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mysql_select_db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(“db_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xuanke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”,$con);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	if(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mysql_errno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())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{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		echo”</a:t>
            </a:r>
            <a:r>
              <a:rPr lang="zh-CN" alt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数据库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选择</a:t>
            </a:r>
            <a:r>
              <a:rPr lang="zh-CN" alt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失败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！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&lt;</a:t>
            </a:r>
            <a:r>
              <a:rPr lang="en-US" altLang="zh-CN" sz="2000" dirty="0" err="1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br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&gt;”;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		die();//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终止程序运行</a:t>
            </a:r>
            <a:endParaRPr lang="en-US" altLang="zh-CN" sz="2000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	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}</a:t>
            </a:r>
          </a:p>
          <a:p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	echo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”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数据库</a:t>
            </a:r>
            <a:r>
              <a:rPr lang="zh-CN" alt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选择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成功</a:t>
            </a:r>
            <a:r>
              <a:rPr lang="zh-CN" alt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！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&lt;</a:t>
            </a:r>
            <a:r>
              <a:rPr lang="en-US" altLang="zh-CN" sz="2000" dirty="0" err="1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br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&gt;”;</a:t>
            </a:r>
          </a:p>
          <a:p>
            <a:endParaRPr lang="en-US" altLang="zh-CN" sz="2000" dirty="0" smtClean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?&gt;</a:t>
            </a:r>
          </a:p>
        </p:txBody>
      </p:sp>
      <p:sp>
        <p:nvSpPr>
          <p:cNvPr id="12" name="矩形 11"/>
          <p:cNvSpPr/>
          <p:nvPr/>
        </p:nvSpPr>
        <p:spPr>
          <a:xfrm>
            <a:off x="7636280" y="396794"/>
            <a:ext cx="2029522" cy="53490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数据库应用设计与开发实例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" name="肘形连接符 12"/>
          <p:cNvCxnSpPr>
            <a:stCxn id="16" idx="1"/>
            <a:endCxn id="12" idx="3"/>
          </p:cNvCxnSpPr>
          <p:nvPr/>
        </p:nvCxnSpPr>
        <p:spPr>
          <a:xfrm rot="10800000" flipV="1">
            <a:off x="9665802" y="172981"/>
            <a:ext cx="214140" cy="4912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17" idx="1"/>
            <a:endCxn id="12" idx="3"/>
          </p:cNvCxnSpPr>
          <p:nvPr/>
        </p:nvCxnSpPr>
        <p:spPr>
          <a:xfrm rot="10800000" flipV="1">
            <a:off x="9665802" y="482331"/>
            <a:ext cx="214140" cy="18191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8" idx="1"/>
            <a:endCxn id="12" idx="3"/>
          </p:cNvCxnSpPr>
          <p:nvPr/>
        </p:nvCxnSpPr>
        <p:spPr>
          <a:xfrm rot="10800000">
            <a:off x="9665802" y="664246"/>
            <a:ext cx="228510" cy="16309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9879942" y="34440"/>
            <a:ext cx="197670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需求描述与分析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879942" y="367875"/>
            <a:ext cx="1282044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系统设计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894312" y="680771"/>
            <a:ext cx="12676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系统实现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系统测试与维护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0" name="肘形连接符 19"/>
          <p:cNvCxnSpPr>
            <a:stCxn id="12" idx="3"/>
            <a:endCxn id="19" idx="1"/>
          </p:cNvCxnSpPr>
          <p:nvPr/>
        </p:nvCxnSpPr>
        <p:spPr>
          <a:xfrm>
            <a:off x="9665802" y="664245"/>
            <a:ext cx="228512" cy="50325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algn="just"/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数据库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应用设计与开发实例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基于</a:t>
            </a:r>
            <a:r>
              <a:rPr lang="en-US" altLang="zh-CN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PHP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语言的</a:t>
            </a:r>
            <a:r>
              <a:rPr lang="en-US" altLang="zh-CN" sz="2800" b="0" dirty="0" err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Mysql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数据库应用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261699"/>
            <a:ext cx="10002190" cy="1041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：编写一个检索数据的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PHP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示例程序</a:t>
            </a:r>
            <a:r>
              <a:rPr lang="en-US" altLang="zh-CN" sz="2400" dirty="0" err="1" smtClean="0">
                <a:latin typeface="微软雅黑" panose="020B0503020204020204" charset="-122"/>
                <a:ea typeface="微软雅黑" panose="020B0503020204020204" charset="-122"/>
              </a:rPr>
              <a:t>select.php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要求在数据库</a:t>
            </a:r>
            <a:r>
              <a:rPr lang="en-US" altLang="zh-CN" sz="2400" dirty="0" err="1" smtClean="0">
                <a:latin typeface="微软雅黑" panose="020B0503020204020204" charset="-122"/>
                <a:ea typeface="微软雅黑" panose="020B0503020204020204" charset="-122"/>
              </a:rPr>
              <a:t>db_xuanke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的表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teacher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中查询职工号为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10021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的教师姓名。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715563"/>
            <a:ext cx="563526" cy="5426874"/>
            <a:chOff x="0" y="931094"/>
            <a:chExt cx="563526" cy="5426874"/>
          </a:xfrm>
        </p:grpSpPr>
        <p:sp>
          <p:nvSpPr>
            <p:cNvPr id="8" name="矩形 7"/>
            <p:cNvSpPr/>
            <p:nvPr/>
          </p:nvSpPr>
          <p:spPr>
            <a:xfrm>
              <a:off x="0" y="931094"/>
              <a:ext cx="563526" cy="159487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数据库设计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2543151"/>
              <a:ext cx="563526" cy="178888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数据库的实现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4349088"/>
              <a:ext cx="563526" cy="200888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系统功能的实现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369" y="3669176"/>
            <a:ext cx="7667625" cy="2857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844" y="3558819"/>
            <a:ext cx="7430144" cy="2857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/>
          <p:cNvSpPr/>
          <p:nvPr/>
        </p:nvSpPr>
        <p:spPr>
          <a:xfrm>
            <a:off x="7636280" y="396794"/>
            <a:ext cx="2029522" cy="53490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数据库应用设计与开发实例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2" name="肘形连接符 11"/>
          <p:cNvCxnSpPr>
            <a:stCxn id="15" idx="1"/>
            <a:endCxn id="11" idx="3"/>
          </p:cNvCxnSpPr>
          <p:nvPr/>
        </p:nvCxnSpPr>
        <p:spPr>
          <a:xfrm rot="10800000" flipV="1">
            <a:off x="9665802" y="172981"/>
            <a:ext cx="214140" cy="4912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16" idx="1"/>
            <a:endCxn id="11" idx="3"/>
          </p:cNvCxnSpPr>
          <p:nvPr/>
        </p:nvCxnSpPr>
        <p:spPr>
          <a:xfrm rot="10800000" flipV="1">
            <a:off x="9665802" y="482331"/>
            <a:ext cx="214140" cy="18191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17" idx="1"/>
            <a:endCxn id="11" idx="3"/>
          </p:cNvCxnSpPr>
          <p:nvPr/>
        </p:nvCxnSpPr>
        <p:spPr>
          <a:xfrm rot="10800000">
            <a:off x="9665802" y="664246"/>
            <a:ext cx="228510" cy="16309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9879942" y="34440"/>
            <a:ext cx="197670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需求描述与分析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879942" y="367875"/>
            <a:ext cx="1282044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系统设计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894312" y="680771"/>
            <a:ext cx="12676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系统实现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系统测试与维护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9" name="肘形连接符 18"/>
          <p:cNvCxnSpPr>
            <a:stCxn id="11" idx="3"/>
            <a:endCxn id="18" idx="1"/>
          </p:cNvCxnSpPr>
          <p:nvPr/>
        </p:nvCxnSpPr>
        <p:spPr>
          <a:xfrm>
            <a:off x="9665802" y="664245"/>
            <a:ext cx="228512" cy="50325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事务的概念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1828729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事务的特征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3657458"/>
              <a:ext cx="563526" cy="197949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并发操作问题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5654675"/>
              <a:ext cx="563526" cy="1203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封锁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0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事务与并发控制</a:t>
            </a:r>
          </a:p>
        </p:txBody>
      </p:sp>
      <p:sp>
        <p:nvSpPr>
          <p:cNvPr id="11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封锁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0073" y="2311514"/>
            <a:ext cx="10002190" cy="3413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8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锁</a:t>
            </a:r>
            <a:endParaRPr lang="en-US" altLang="zh-CN" sz="28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一个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锁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实质上就是允许或阻止一个事务对一个数据对象的存取特权。</a:t>
            </a: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基本的封锁类型：</a:t>
            </a:r>
            <a:endParaRPr lang="en-US" altLang="zh-CN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1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、排他锁（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X</a:t>
            </a:r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锁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），用于（  ）操作</a:t>
            </a: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2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、共享锁（</a:t>
            </a: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S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锁），用于（  ）操作</a:t>
            </a: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4" name="肘形连接符 13"/>
          <p:cNvCxnSpPr>
            <a:stCxn id="17" idx="1"/>
            <a:endCxn id="13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8" idx="1"/>
            <a:endCxn id="13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9" idx="1"/>
            <a:endCxn id="13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2" name="肘形连接符 21"/>
          <p:cNvCxnSpPr>
            <a:stCxn id="13" idx="3"/>
            <a:endCxn id="20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13" idx="3"/>
            <a:endCxn id="21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76115" y="174153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6.4.4.1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锁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algn="just"/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数据库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应用设计与开发实例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715563"/>
            <a:ext cx="563526" cy="5426874"/>
            <a:chOff x="0" y="931094"/>
            <a:chExt cx="563526" cy="5426874"/>
          </a:xfrm>
        </p:grpSpPr>
        <p:sp>
          <p:nvSpPr>
            <p:cNvPr id="8" name="矩形 7"/>
            <p:cNvSpPr/>
            <p:nvPr/>
          </p:nvSpPr>
          <p:spPr>
            <a:xfrm>
              <a:off x="0" y="931094"/>
              <a:ext cx="563526" cy="159487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数据库设计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2543151"/>
              <a:ext cx="563526" cy="178888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数据库的实现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4349088"/>
              <a:ext cx="563526" cy="200888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系统功能的实现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89236" y="1139723"/>
            <a:ext cx="10896839" cy="567097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&lt;?</a:t>
            </a:r>
            <a:r>
              <a:rPr lang="en-US" altLang="zh-CN" sz="2000" dirty="0" err="1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php</a:t>
            </a:r>
            <a:endParaRPr lang="en-US" altLang="zh-CN" sz="2000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	$con=</a:t>
            </a:r>
            <a:r>
              <a:rPr lang="en-US" altLang="zh-CN" sz="2000" dirty="0" err="1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mysql_connect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(“localhost:3306”,”root”,”123456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”)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   or die(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”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数据库服务器连接失败！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&lt;</a:t>
            </a:r>
            <a:r>
              <a:rPr lang="en-US" altLang="zh-CN" sz="2000" dirty="0" err="1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br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&gt;”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);</a:t>
            </a:r>
            <a:endParaRPr lang="en-US" altLang="zh-CN" sz="2000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	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mysql_select_db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(“db_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xuanke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”,$con) or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die(”</a:t>
            </a:r>
            <a:r>
              <a:rPr lang="zh-CN" alt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数据库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选择</a:t>
            </a:r>
            <a:r>
              <a:rPr lang="zh-CN" alt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失败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！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&lt;</a:t>
            </a:r>
            <a:r>
              <a:rPr lang="en-US" altLang="zh-CN" sz="2000" dirty="0" err="1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br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&gt;”);</a:t>
            </a:r>
          </a:p>
          <a:p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	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mysql_query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(“set names ‘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gbk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’”);//</a:t>
            </a:r>
            <a:r>
              <a:rPr lang="zh-CN" alt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设置中文字符集</a:t>
            </a:r>
            <a:endParaRPr lang="en-US" altLang="zh-CN" sz="2000" dirty="0" smtClean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	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$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sql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=“SELECT 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TeacherName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FROM teacher”;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	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$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sql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=$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sql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.”WHERE 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TeachNo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=10021”;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	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$result=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mysql_query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($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sql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,$con);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	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if($result)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	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{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	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echo “</a:t>
            </a:r>
            <a:r>
              <a:rPr lang="zh-CN" alt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查询成功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&lt;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br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&gt;”;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	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$array=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mysql_fetch_array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($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result,MYSQL_NUM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);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	 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if($array)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      {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	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	echo”</a:t>
            </a:r>
            <a:r>
              <a:rPr lang="zh-CN" alt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所要查询教师的姓名是：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”.$array[0];</a:t>
            </a:r>
            <a:b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</a:b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        }</a:t>
            </a:r>
          </a:p>
          <a:p>
            <a:r>
              <a:rPr lang="en-US" altLang="zh-CN" sz="200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sz="200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}else</a:t>
            </a:r>
            <a:endParaRPr lang="en-US" altLang="zh-CN" sz="2000" dirty="0" smtClean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  echo “</a:t>
            </a:r>
            <a:r>
              <a:rPr lang="zh-CN" alt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查询失败！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&lt;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br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&gt;”;</a:t>
            </a:r>
          </a:p>
          <a:p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?&gt;</a:t>
            </a:r>
          </a:p>
        </p:txBody>
      </p:sp>
      <p:sp>
        <p:nvSpPr>
          <p:cNvPr id="12" name="矩形 11"/>
          <p:cNvSpPr/>
          <p:nvPr/>
        </p:nvSpPr>
        <p:spPr>
          <a:xfrm>
            <a:off x="7636280" y="396794"/>
            <a:ext cx="2029522" cy="53490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数据库应用设计与开发实例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" name="肘形连接符 12"/>
          <p:cNvCxnSpPr>
            <a:stCxn id="16" idx="1"/>
            <a:endCxn id="12" idx="3"/>
          </p:cNvCxnSpPr>
          <p:nvPr/>
        </p:nvCxnSpPr>
        <p:spPr>
          <a:xfrm rot="10800000" flipV="1">
            <a:off x="9665802" y="172981"/>
            <a:ext cx="214140" cy="4912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17" idx="1"/>
            <a:endCxn id="12" idx="3"/>
          </p:cNvCxnSpPr>
          <p:nvPr/>
        </p:nvCxnSpPr>
        <p:spPr>
          <a:xfrm rot="10800000" flipV="1">
            <a:off x="9665802" y="482331"/>
            <a:ext cx="214140" cy="18191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8" idx="1"/>
            <a:endCxn id="12" idx="3"/>
          </p:cNvCxnSpPr>
          <p:nvPr/>
        </p:nvCxnSpPr>
        <p:spPr>
          <a:xfrm rot="10800000">
            <a:off x="9665802" y="664246"/>
            <a:ext cx="228510" cy="16309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9879942" y="34440"/>
            <a:ext cx="197670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需求描述与分析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879942" y="367875"/>
            <a:ext cx="1282044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系统设计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894312" y="680771"/>
            <a:ext cx="12676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系统实现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系统测试与维护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0" name="肘形连接符 19"/>
          <p:cNvCxnSpPr>
            <a:stCxn id="12" idx="3"/>
            <a:endCxn id="19" idx="1"/>
          </p:cNvCxnSpPr>
          <p:nvPr/>
        </p:nvCxnSpPr>
        <p:spPr>
          <a:xfrm>
            <a:off x="9665802" y="664245"/>
            <a:ext cx="228512" cy="50325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algn="just"/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数据库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应用设计与开发实例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基于</a:t>
            </a:r>
            <a:r>
              <a:rPr lang="en-US" altLang="zh-CN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PHP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语言的</a:t>
            </a:r>
            <a:r>
              <a:rPr lang="en-US" altLang="zh-CN" sz="2800" b="0" dirty="0" err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Mysql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数据库应用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261699"/>
            <a:ext cx="10002190" cy="1041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：编写一个关闭与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MySQL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数据库服务器连接的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PHP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示例程序</a:t>
            </a:r>
            <a:r>
              <a:rPr lang="en-US" altLang="zh-CN" sz="2400" dirty="0" err="1" smtClean="0">
                <a:latin typeface="微软雅黑" panose="020B0503020204020204" charset="-122"/>
                <a:ea typeface="微软雅黑" panose="020B0503020204020204" charset="-122"/>
              </a:rPr>
              <a:t>close.php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715563"/>
            <a:ext cx="563526" cy="5426874"/>
            <a:chOff x="0" y="931094"/>
            <a:chExt cx="563526" cy="5426874"/>
          </a:xfrm>
        </p:grpSpPr>
        <p:sp>
          <p:nvSpPr>
            <p:cNvPr id="8" name="矩形 7"/>
            <p:cNvSpPr/>
            <p:nvPr/>
          </p:nvSpPr>
          <p:spPr>
            <a:xfrm>
              <a:off x="0" y="931094"/>
              <a:ext cx="563526" cy="159487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数据库设计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2543151"/>
              <a:ext cx="563526" cy="178888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数据库的实现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4349088"/>
              <a:ext cx="563526" cy="200888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系统功能的实现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01" y="3657000"/>
            <a:ext cx="8475038" cy="1397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/>
          <p:cNvSpPr/>
          <p:nvPr/>
        </p:nvSpPr>
        <p:spPr>
          <a:xfrm>
            <a:off x="7636280" y="396794"/>
            <a:ext cx="2029522" cy="53490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数据库应用设计与开发实例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2" name="肘形连接符 11"/>
          <p:cNvCxnSpPr>
            <a:stCxn id="15" idx="1"/>
            <a:endCxn id="11" idx="3"/>
          </p:cNvCxnSpPr>
          <p:nvPr/>
        </p:nvCxnSpPr>
        <p:spPr>
          <a:xfrm rot="10800000" flipV="1">
            <a:off x="9665802" y="172981"/>
            <a:ext cx="214140" cy="4912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16" idx="1"/>
            <a:endCxn id="11" idx="3"/>
          </p:cNvCxnSpPr>
          <p:nvPr/>
        </p:nvCxnSpPr>
        <p:spPr>
          <a:xfrm rot="10800000" flipV="1">
            <a:off x="9665802" y="482331"/>
            <a:ext cx="214140" cy="18191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17" idx="1"/>
            <a:endCxn id="11" idx="3"/>
          </p:cNvCxnSpPr>
          <p:nvPr/>
        </p:nvCxnSpPr>
        <p:spPr>
          <a:xfrm rot="10800000">
            <a:off x="9665802" y="664246"/>
            <a:ext cx="228510" cy="16309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9879942" y="34440"/>
            <a:ext cx="197670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需求描述与分析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879942" y="367875"/>
            <a:ext cx="1282044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系统设计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894312" y="680771"/>
            <a:ext cx="12676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系统实现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系统测试与维护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9" name="肘形连接符 18"/>
          <p:cNvCxnSpPr>
            <a:stCxn id="11" idx="3"/>
            <a:endCxn id="18" idx="1"/>
          </p:cNvCxnSpPr>
          <p:nvPr/>
        </p:nvCxnSpPr>
        <p:spPr>
          <a:xfrm>
            <a:off x="9665802" y="664245"/>
            <a:ext cx="228512" cy="50325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algn="just"/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数据库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应用设计与开发实例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基于</a:t>
            </a:r>
            <a:r>
              <a:rPr lang="en-US" altLang="zh-CN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PHP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语言的</a:t>
            </a:r>
            <a:r>
              <a:rPr lang="en-US" altLang="zh-CN" sz="2800" b="0" dirty="0" err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Mysql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数据库应用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4" y="1953987"/>
            <a:ext cx="10002190" cy="1041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：编写一个关闭与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MySQL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数据库服务器连接的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PHP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示例程序</a:t>
            </a:r>
            <a:r>
              <a:rPr lang="en-US" altLang="zh-CN" sz="2400" dirty="0" err="1" smtClean="0">
                <a:latin typeface="微软雅黑" panose="020B0503020204020204" charset="-122"/>
                <a:ea typeface="微软雅黑" panose="020B0503020204020204" charset="-122"/>
              </a:rPr>
              <a:t>close.php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715563"/>
            <a:ext cx="563526" cy="5426874"/>
            <a:chOff x="0" y="931094"/>
            <a:chExt cx="563526" cy="5426874"/>
          </a:xfrm>
        </p:grpSpPr>
        <p:sp>
          <p:nvSpPr>
            <p:cNvPr id="8" name="矩形 7"/>
            <p:cNvSpPr/>
            <p:nvPr/>
          </p:nvSpPr>
          <p:spPr>
            <a:xfrm>
              <a:off x="0" y="931094"/>
              <a:ext cx="563526" cy="159487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数据库设计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2543151"/>
              <a:ext cx="563526" cy="178888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数据库的实现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4349088"/>
              <a:ext cx="563526" cy="200888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系统功能的实现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959803" y="3222061"/>
            <a:ext cx="10896839" cy="347828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&lt;?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php</a:t>
            </a:r>
            <a:endParaRPr lang="en-US" altLang="zh-CN" sz="2000" dirty="0" smtClean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	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$con=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mysql_connect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(“localhost:3306”,”root”,”123456”)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 or die(“</a:t>
            </a:r>
            <a:r>
              <a:rPr lang="zh-CN" alt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数据库服务器连接失败！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&lt;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br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&gt;”);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echo “</a:t>
            </a:r>
            <a:r>
              <a:rPr lang="zh-CN" alt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已成功建立与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MySQL</a:t>
            </a:r>
            <a:r>
              <a:rPr lang="zh-CN" alt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服务器的连接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&lt;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br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&gt;”;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mysql_select_db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(“db_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xuanke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”,$con) or die(“</a:t>
            </a:r>
            <a:r>
              <a:rPr lang="zh-CN" alt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数据库选择失败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&lt;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br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&gt;”);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echo “</a:t>
            </a:r>
            <a:r>
              <a:rPr lang="zh-CN" alt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已成功选择数据库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db_xuanke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&lt;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br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&gt;”;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mysql_close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($con) or die(“</a:t>
            </a:r>
            <a:r>
              <a:rPr lang="zh-CN" alt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关闭与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MySQL</a:t>
            </a:r>
            <a:r>
              <a:rPr lang="zh-CN" alt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数据库服务的连接失败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&lt;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br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&gt;”);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	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echo”</a:t>
            </a:r>
            <a:r>
              <a:rPr lang="zh-CN" alt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已成功关闭与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MySQL</a:t>
            </a:r>
            <a:r>
              <a:rPr lang="zh-CN" alt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数据库服务器的连接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&lt;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br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&gt;”;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?&gt;</a:t>
            </a:r>
          </a:p>
        </p:txBody>
      </p:sp>
      <p:sp>
        <p:nvSpPr>
          <p:cNvPr id="12" name="矩形 11"/>
          <p:cNvSpPr/>
          <p:nvPr/>
        </p:nvSpPr>
        <p:spPr>
          <a:xfrm>
            <a:off x="7636280" y="396794"/>
            <a:ext cx="2029522" cy="53490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数据库应用设计与开发实例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" name="肘形连接符 12"/>
          <p:cNvCxnSpPr>
            <a:stCxn id="16" idx="1"/>
            <a:endCxn id="12" idx="3"/>
          </p:cNvCxnSpPr>
          <p:nvPr/>
        </p:nvCxnSpPr>
        <p:spPr>
          <a:xfrm rot="10800000" flipV="1">
            <a:off x="9665802" y="172981"/>
            <a:ext cx="214140" cy="4912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17" idx="1"/>
            <a:endCxn id="12" idx="3"/>
          </p:cNvCxnSpPr>
          <p:nvPr/>
        </p:nvCxnSpPr>
        <p:spPr>
          <a:xfrm rot="10800000" flipV="1">
            <a:off x="9665802" y="482331"/>
            <a:ext cx="214140" cy="18191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8" idx="1"/>
            <a:endCxn id="12" idx="3"/>
          </p:cNvCxnSpPr>
          <p:nvPr/>
        </p:nvCxnSpPr>
        <p:spPr>
          <a:xfrm rot="10800000">
            <a:off x="9665802" y="664246"/>
            <a:ext cx="228510" cy="16309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9879942" y="34440"/>
            <a:ext cx="197670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需求描述与分析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879942" y="367875"/>
            <a:ext cx="1282044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系统设计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894312" y="680771"/>
            <a:ext cx="12676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系统实现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系统测试与维护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0" name="肘形连接符 19"/>
          <p:cNvCxnSpPr>
            <a:stCxn id="12" idx="3"/>
            <a:endCxn id="19" idx="1"/>
          </p:cNvCxnSpPr>
          <p:nvPr/>
        </p:nvCxnSpPr>
        <p:spPr>
          <a:xfrm>
            <a:off x="9665802" y="664245"/>
            <a:ext cx="228512" cy="50325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" y="-24003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/>
        </p:nvSpPr>
        <p:spPr>
          <a:xfrm>
            <a:off x="4859338" y="2420938"/>
            <a:ext cx="1984375" cy="301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三角形 15"/>
          <p:cNvSpPr/>
          <p:nvPr/>
        </p:nvSpPr>
        <p:spPr>
          <a:xfrm rot="5400000">
            <a:off x="2782888" y="3094038"/>
            <a:ext cx="220663" cy="18891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148" name="文本框 8"/>
          <p:cNvSpPr txBox="1"/>
          <p:nvPr/>
        </p:nvSpPr>
        <p:spPr>
          <a:xfrm>
            <a:off x="3246438" y="2722563"/>
            <a:ext cx="5208587" cy="11080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66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THANK</a:t>
            </a:r>
            <a:r>
              <a:rPr lang="zh-CN" altLang="en-US" sz="66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66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YOU</a:t>
            </a:r>
            <a:endParaRPr lang="zh-CN" altLang="en-US" sz="660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三角形 23"/>
          <p:cNvSpPr/>
          <p:nvPr/>
        </p:nvSpPr>
        <p:spPr>
          <a:xfrm rot="16200000">
            <a:off x="8763000" y="3094038"/>
            <a:ext cx="220663" cy="18891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150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875" y="2403475"/>
            <a:ext cx="1300163" cy="3190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" y="-24003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/>
        </p:nvSpPr>
        <p:spPr>
          <a:xfrm>
            <a:off x="4859338" y="2420938"/>
            <a:ext cx="1984375" cy="301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三角形 15"/>
          <p:cNvSpPr/>
          <p:nvPr/>
        </p:nvSpPr>
        <p:spPr>
          <a:xfrm rot="5400000">
            <a:off x="2782888" y="3094038"/>
            <a:ext cx="220663" cy="18891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148" name="文本框 8"/>
          <p:cNvSpPr txBox="1"/>
          <p:nvPr/>
        </p:nvSpPr>
        <p:spPr>
          <a:xfrm>
            <a:off x="3134338" y="2722563"/>
            <a:ext cx="5320687" cy="1107996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6600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 答  疑  时  间</a:t>
            </a:r>
            <a:endParaRPr lang="zh-CN" altLang="en-US" sz="6600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三角形 23"/>
          <p:cNvSpPr/>
          <p:nvPr/>
        </p:nvSpPr>
        <p:spPr>
          <a:xfrm rot="16200000">
            <a:off x="8763000" y="3094038"/>
            <a:ext cx="220663" cy="18891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150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875" y="2403475"/>
            <a:ext cx="1300163" cy="3190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事务的概念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1828729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事务的特征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3657458"/>
              <a:ext cx="563526" cy="197949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并发操作问题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5654675"/>
              <a:ext cx="563526" cy="1203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封锁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0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事务与并发控制</a:t>
            </a:r>
          </a:p>
        </p:txBody>
      </p:sp>
      <p:sp>
        <p:nvSpPr>
          <p:cNvPr id="11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封锁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0073" y="2311514"/>
            <a:ext cx="10002190" cy="3413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8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锁</a:t>
            </a:r>
            <a:endParaRPr lang="en-US" altLang="zh-CN" sz="28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一个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锁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实质上就是允许或阻止一个事务对一个数据对象的存取特权。</a:t>
            </a: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基本的封锁类型：</a:t>
            </a:r>
            <a:endParaRPr lang="en-US" altLang="zh-CN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1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、排他锁（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X</a:t>
            </a:r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锁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），用于写操作</a:t>
            </a: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2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、共享锁（</a:t>
            </a: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S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锁），用于读操作</a:t>
            </a: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4" name="肘形连接符 13"/>
          <p:cNvCxnSpPr>
            <a:stCxn id="17" idx="1"/>
            <a:endCxn id="13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8" idx="1"/>
            <a:endCxn id="13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9" idx="1"/>
            <a:endCxn id="13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2" name="肘形连接符 21"/>
          <p:cNvCxnSpPr>
            <a:stCxn id="13" idx="3"/>
            <a:endCxn id="20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13" idx="3"/>
            <a:endCxn id="21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76115" y="174153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6.4.4.1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锁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事务的概念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1828729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事务的特征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3657458"/>
              <a:ext cx="563526" cy="197949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并发操作问题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5654675"/>
              <a:ext cx="563526" cy="1203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封锁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0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事务与并发控制</a:t>
            </a:r>
          </a:p>
        </p:txBody>
      </p:sp>
      <p:sp>
        <p:nvSpPr>
          <p:cNvPr id="11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封锁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0073" y="2046758"/>
            <a:ext cx="10002190" cy="4362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用封锁进行并发控制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封锁的工作原理：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若事务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T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对数据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加了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锁，则所有别的事务对数据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的锁请求都必须等待直到事务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T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释放锁。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若事务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T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对数据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加了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S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锁，则别的事务还可对数据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请求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S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锁，而对数据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锁请求必须等待直到事务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T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释放锁。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事务执行数据库操作时都要先请求相应的锁，即对读请求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S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锁，对更新请求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锁。这个过程一般是由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DBMS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在执行操作时自动隐含地进行。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事务一直占有获得的锁直到结束时释放。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4" name="肘形连接符 13"/>
          <p:cNvCxnSpPr>
            <a:stCxn id="17" idx="1"/>
            <a:endCxn id="13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8" idx="1"/>
            <a:endCxn id="13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9" idx="1"/>
            <a:endCxn id="13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2" name="肘形连接符 21"/>
          <p:cNvCxnSpPr>
            <a:stCxn id="13" idx="3"/>
            <a:endCxn id="20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13" idx="3"/>
            <a:endCxn id="21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76115" y="174153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6.4.4.2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用封锁进行并发控制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8*426"/>
  <p:tag name="KSO_WM_SLIDE_POSITION" val="66*58"/>
  <p:tag name="KSO_WM_SLIDE_LAYOUT_CNT" val="1_1_1"/>
  <p:tag name="KSO_WM_SLIDE_LAYOUT" val="a_f_d"/>
  <p:tag name="KSO_WM_BEAUTIFY_FLAG" val="#wm#"/>
  <p:tag name="KSO_WM_SLIDE_TYPE" val="text"/>
  <p:tag name="KSO_WM_SLIDE_ITEM_CNT" val="2"/>
  <p:tag name="KSO_WM_TAG_VERSION" val="1.0"/>
  <p:tag name="KSO_WM_COMBINE_RELATE_SLIDE_ID" val="background20179243_4"/>
  <p:tag name="KSO_WM_TEMPLATE_CATEGORY" val="custom"/>
  <p:tag name="KSO_WM_TEMPLATE_INDEX" val="20181556"/>
  <p:tag name="KSO_WM_SLIDE_ID" val="custom20181556_4"/>
  <p:tag name="KSO_WM_SLIDE_INDEX" val="4"/>
  <p:tag name="KSO_WM_TEMPLATE_SUBCATEGORY" val="combin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h_f"/>
  <p:tag name="KSO_WM_UNIT_INDEX" val="1_2_1"/>
  <p:tag name="KSO_WM_UNIT_ID" val="diagram160061_4*m_h_f*1_2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6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i"/>
  <p:tag name="KSO_WM_UNIT_INDEX" val="1_3"/>
  <p:tag name="KSO_WM_UNIT_ID" val="diagram160061_4*m_i*1_3"/>
  <p:tag name="KSO_WM_UNIT_CLEAR" val="1"/>
  <p:tag name="KSO_WM_UNIT_LAYERLEVEL" val="1_1"/>
  <p:tag name="KSO_WM_DIAGRAM_GROUP_CODE" val="m1-1"/>
  <p:tag name="KSO_WM_UNIT_FILL_FORE_SCHEMECOLOR_INDEX" val="6"/>
  <p:tag name="KSO_WM_UNI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h_f"/>
  <p:tag name="KSO_WM_UNIT_INDEX" val="1_2_1"/>
  <p:tag name="KSO_WM_UNIT_ID" val="diagram160061_4*m_h_f*1_2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6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i"/>
  <p:tag name="KSO_WM_UNIT_INDEX" val="1_3"/>
  <p:tag name="KSO_WM_UNIT_ID" val="diagram160061_4*m_i*1_3"/>
  <p:tag name="KSO_WM_UNIT_CLEAR" val="1"/>
  <p:tag name="KSO_WM_UNIT_LAYERLEVEL" val="1_1"/>
  <p:tag name="KSO_WM_DIAGRAM_GROUP_CODE" val="m1-1"/>
  <p:tag name="KSO_WM_UNIT_FILL_FORE_SCHEMECOLOR_INDEX" val="6"/>
  <p:tag name="KSO_WM_UNI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h_f"/>
  <p:tag name="KSO_WM_UNIT_INDEX" val="1_2_1"/>
  <p:tag name="KSO_WM_UNIT_ID" val="diagram160061_4*m_h_f*1_2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6"/>
  <p:tag name="KSO_WM_UNIT_TEX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i"/>
  <p:tag name="KSO_WM_UNIT_INDEX" val="1_3"/>
  <p:tag name="KSO_WM_UNIT_ID" val="diagram160061_4*m_i*1_3"/>
  <p:tag name="KSO_WM_UNIT_CLEAR" val="1"/>
  <p:tag name="KSO_WM_UNIT_LAYERLEVEL" val="1_1"/>
  <p:tag name="KSO_WM_DIAGRAM_GROUP_CODE" val="m1-1"/>
  <p:tag name="KSO_WM_UNIT_FILL_FORE_SCHEMECOLOR_INDEX" val="6"/>
  <p:tag name="KSO_WM_UNIT_FILL_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i"/>
  <p:tag name="KSO_WM_UNIT_INDEX" val="1_2"/>
  <p:tag name="KSO_WM_UNIT_ID" val="diagram160061_4*m_i*1_2"/>
  <p:tag name="KSO_WM_UNIT_CLEAR" val="1"/>
  <p:tag name="KSO_WM_UNIT_LAYERLEVEL" val="1_1"/>
  <p:tag name="KSO_WM_DIAGRAM_GROUP_CODE" val="m1-1"/>
  <p:tag name="KSO_WM_UNIT_FILL_FORE_SCHEMECOLOR_INDEX" val="5"/>
  <p:tag name="KSO_WM_UNIT_FILL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h_f"/>
  <p:tag name="KSO_WM_UNIT_INDEX" val="1_1_1"/>
  <p:tag name="KSO_WM_UNIT_ID" val="diagram160061_4*m_h_f*1_1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5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PRESET_TEXT_LEN" val="17"/>
  <p:tag name="KSO_WM_UNIT_PRESET_TEXT_INDEX" val="3"/>
  <p:tag name="KSO_WM_UNIT_CLEAR" val="0"/>
  <p:tag name="KSO_WM_UNIT_COMPATIBLE" val="0"/>
  <p:tag name="KSO_WM_UNIT_HIGHLIGHT" val="0"/>
  <p:tag name="KSO_WM_UNIT_ISCONTENTSTITLE" val="0"/>
  <p:tag name="KSO_WM_UNIT_VALUE" val="18"/>
  <p:tag name="KSO_WM_UNIT_LAYERLEVEL" val="1"/>
  <p:tag name="KSO_WM_UNIT_INDEX" val="1"/>
  <p:tag name="KSO_WM_UNIT_TYPE" val="a"/>
  <p:tag name="KSO_WM_TEMPLATE_CATEGORY" val="custom"/>
  <p:tag name="KSO_WM_TEMPLATE_INDEX" val="20181556"/>
  <p:tag name="KSO_WM_UNIT_ID" val="custom20181556_4*a*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f"/>
  <p:tag name="KSO_WM_UNIT_INDEX" val="1"/>
  <p:tag name="KSO_WM_UNIT_LAYERLEVEL" val="1"/>
  <p:tag name="KSO_WM_UNIT_VALUE" val="150"/>
  <p:tag name="KSO_WM_UNIT_HIGHLIGHT" val="0"/>
  <p:tag name="KSO_WM_UNIT_COMPATIBLE" val="0"/>
  <p:tag name="KSO_WM_UNIT_CLEAR" val="0"/>
  <p:tag name="KSO_WM_UNIT_PRESET_TEXT_INDEX" val="4"/>
  <p:tag name="KSO_WM_UNIT_PRESET_TEXT_LEN" val="228"/>
  <p:tag name="KSO_WM_TEMPLATE_CATEGORY" val="custom"/>
  <p:tag name="KSO_WM_TEMPLATE_INDEX" val="20181556"/>
  <p:tag name="KSO_WM_UNIT_ID" val="custom20181556_4*f*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i"/>
  <p:tag name="KSO_WM_UNIT_INDEX" val="1_1"/>
  <p:tag name="KSO_WM_UNIT_ID" val="diagram160061_4*m_i*1_1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61_4*i*1"/>
  <p:tag name="KSO_WM_TEMPLATE_CATEGORY" val="diagram"/>
  <p:tag name="KSO_WM_TEMPLATE_INDEX" val="160061"/>
  <p:tag name="KSO_WM_UNIT_INDEX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61_4*i*6"/>
  <p:tag name="KSO_WM_TEMPLATE_CATEGORY" val="diagram"/>
  <p:tag name="KSO_WM_TEMPLATE_INDEX" val="160061"/>
  <p:tag name="KSO_WM_UNIT_INDEX" val="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61_4*i*6"/>
  <p:tag name="KSO_WM_TEMPLATE_CATEGORY" val="diagram"/>
  <p:tag name="KSO_WM_TEMPLATE_INDEX" val="160061"/>
  <p:tag name="KSO_WM_UNIT_INDEX" val="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61_4*i*6"/>
  <p:tag name="KSO_WM_TEMPLATE_CATEGORY" val="diagram"/>
  <p:tag name="KSO_WM_TEMPLATE_INDEX" val="160061"/>
  <p:tag name="KSO_WM_UNIT_INDEX" val="6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4899</Words>
  <Application>Microsoft Office PowerPoint</Application>
  <PresentationFormat>自定义</PresentationFormat>
  <Paragraphs>989</Paragraphs>
  <Slides>74</Slides>
  <Notes>35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75" baseType="lpstr">
      <vt:lpstr>Office 主题</vt:lpstr>
      <vt:lpstr>数据库系统原理</vt:lpstr>
      <vt:lpstr>讲 师 介 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2017考期会计基础</dc:title>
  <dc:creator>Microsoft Office 用户</dc:creator>
  <cp:lastModifiedBy>孙小涵</cp:lastModifiedBy>
  <cp:revision>749</cp:revision>
  <dcterms:created xsi:type="dcterms:W3CDTF">2017-03-21T09:44:00Z</dcterms:created>
  <dcterms:modified xsi:type="dcterms:W3CDTF">2019-12-16T09:57:42Z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2052-10.1.0.7397</vt:lpwstr>
  </property>
</Properties>
</file>